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6"/>
  </p:notesMasterIdLst>
  <p:sldIdLst>
    <p:sldId id="275" r:id="rId2"/>
    <p:sldId id="273" r:id="rId3"/>
    <p:sldId id="315"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6" r:id="rId33"/>
    <p:sldId id="307" r:id="rId34"/>
    <p:sldId id="317" r:id="rId35"/>
    <p:sldId id="308" r:id="rId36"/>
    <p:sldId id="309" r:id="rId37"/>
    <p:sldId id="310" r:id="rId38"/>
    <p:sldId id="316" r:id="rId39"/>
    <p:sldId id="311" r:id="rId40"/>
    <p:sldId id="312" r:id="rId41"/>
    <p:sldId id="313" r:id="rId42"/>
    <p:sldId id="314" r:id="rId43"/>
    <p:sldId id="318" r:id="rId44"/>
    <p:sldId id="277" r:id="rId45"/>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000" autoAdjust="0"/>
    <p:restoredTop sz="94660"/>
  </p:normalViewPr>
  <p:slideViewPr>
    <p:cSldViewPr snapToGrid="0">
      <p:cViewPr varScale="1">
        <p:scale>
          <a:sx n="74" d="100"/>
          <a:sy n="74" d="100"/>
        </p:scale>
        <p:origin x="1290"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pt-PT"/>
          </a:p>
        </p:txBody>
      </p:sp>
      <p:sp>
        <p:nvSpPr>
          <p:cNvPr id="3" name="Marcador de Posição da Data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2B9A6450-7338-4C62-BF71-CAFDE56DE4A2}" type="datetimeFigureOut">
              <a:rPr lang="pt-PT" smtClean="0"/>
              <a:t>05/04/2019</a:t>
            </a:fld>
            <a:endParaRPr lang="pt-PT"/>
          </a:p>
        </p:txBody>
      </p:sp>
      <p:sp>
        <p:nvSpPr>
          <p:cNvPr id="4" name="Marcador de Posição da Imagem do Diapositivo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pt-PT"/>
          </a:p>
        </p:txBody>
      </p:sp>
      <p:sp>
        <p:nvSpPr>
          <p:cNvPr id="5" name="Marcador de Posição de Notas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pt-PT"/>
          </a:p>
        </p:txBody>
      </p:sp>
      <p:sp>
        <p:nvSpPr>
          <p:cNvPr id="7" name="Marcador de Posição do Número do Diapositivo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467339F6-DBFE-4287-87EB-6436FB27C691}" type="slidenum">
              <a:rPr lang="pt-PT" smtClean="0"/>
              <a:t>‹nº›</a:t>
            </a:fld>
            <a:endParaRPr lang="pt-PT"/>
          </a:p>
        </p:txBody>
      </p:sp>
    </p:spTree>
    <p:extLst>
      <p:ext uri="{BB962C8B-B14F-4D97-AF65-F5344CB8AC3E}">
        <p14:creationId xmlns:p14="http://schemas.microsoft.com/office/powerpoint/2010/main" val="3847391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pt-PT" smtClean="0"/>
              <a:t>Clique para editar o estilo</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smtClean="0"/>
              <a:t>Clique para editar o estilo do subtítulo do Modelo Global</a:t>
            </a:r>
            <a:endParaRPr lang="en-US" dirty="0"/>
          </a:p>
        </p:txBody>
      </p:sp>
      <p:sp>
        <p:nvSpPr>
          <p:cNvPr id="4" name="Date Placeholder 3"/>
          <p:cNvSpPr>
            <a:spLocks noGrp="1"/>
          </p:cNvSpPr>
          <p:nvPr>
            <p:ph type="dt" sz="half" idx="10"/>
          </p:nvPr>
        </p:nvSpPr>
        <p:spPr/>
        <p:txBody>
          <a:bodyPr/>
          <a:lstStyle/>
          <a:p>
            <a:r>
              <a:rPr lang="pt-PT" smtClean="0"/>
              <a:t>mar 2019</a:t>
            </a:r>
            <a:endParaRPr lang="pt-PT"/>
          </a:p>
        </p:txBody>
      </p:sp>
      <p:sp>
        <p:nvSpPr>
          <p:cNvPr id="5" name="Footer Placeholder 4"/>
          <p:cNvSpPr>
            <a:spLocks noGrp="1"/>
          </p:cNvSpPr>
          <p:nvPr>
            <p:ph type="ftr" sz="quarter" idx="11"/>
          </p:nvPr>
        </p:nvSpPr>
        <p:spPr/>
        <p:txBody>
          <a:bodyPr/>
          <a:lstStyle/>
          <a:p>
            <a:r>
              <a:rPr lang="pt-PT" smtClean="0"/>
              <a:t>Direitos e Deveres do Homem</a:t>
            </a:r>
            <a:endParaRPr lang="pt-PT"/>
          </a:p>
        </p:txBody>
      </p:sp>
      <p:sp>
        <p:nvSpPr>
          <p:cNvPr id="6" name="Slide Number Placeholder 5"/>
          <p:cNvSpPr>
            <a:spLocks noGrp="1"/>
          </p:cNvSpPr>
          <p:nvPr>
            <p:ph type="sldNum" sz="quarter" idx="12"/>
          </p:nvPr>
        </p:nvSpPr>
        <p:spPr/>
        <p:txBody>
          <a:bodyPr/>
          <a:lstStyle/>
          <a:p>
            <a:fld id="{5215B2D8-3A4A-409B-A39D-635CD827D521}" type="slidenum">
              <a:rPr lang="pt-PT" smtClean="0"/>
              <a:t>‹nº›</a:t>
            </a:fld>
            <a:endParaRPr lang="pt-PT"/>
          </a:p>
        </p:txBody>
      </p:sp>
    </p:spTree>
    <p:extLst>
      <p:ext uri="{BB962C8B-B14F-4D97-AF65-F5344CB8AC3E}">
        <p14:creationId xmlns:p14="http://schemas.microsoft.com/office/powerpoint/2010/main" val="2241222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Vertical Text Placeholder 2"/>
          <p:cNvSpPr>
            <a:spLocks noGrp="1"/>
          </p:cNvSpPr>
          <p:nvPr>
            <p:ph type="body" orient="vert" idx="1"/>
          </p:nvPr>
        </p:nvSpPr>
        <p:spPr/>
        <p:txBody>
          <a:bodyPr vert="eaVert"/>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10"/>
          </p:nvPr>
        </p:nvSpPr>
        <p:spPr/>
        <p:txBody>
          <a:bodyPr/>
          <a:lstStyle/>
          <a:p>
            <a:r>
              <a:rPr lang="pt-PT" smtClean="0"/>
              <a:t>mar 2019</a:t>
            </a:r>
            <a:endParaRPr lang="pt-PT"/>
          </a:p>
        </p:txBody>
      </p:sp>
      <p:sp>
        <p:nvSpPr>
          <p:cNvPr id="5" name="Footer Placeholder 4"/>
          <p:cNvSpPr>
            <a:spLocks noGrp="1"/>
          </p:cNvSpPr>
          <p:nvPr>
            <p:ph type="ftr" sz="quarter" idx="11"/>
          </p:nvPr>
        </p:nvSpPr>
        <p:spPr/>
        <p:txBody>
          <a:bodyPr/>
          <a:lstStyle/>
          <a:p>
            <a:r>
              <a:rPr lang="pt-PT" smtClean="0"/>
              <a:t>Direitos e Deveres do Homem</a:t>
            </a:r>
            <a:endParaRPr lang="pt-PT"/>
          </a:p>
        </p:txBody>
      </p:sp>
      <p:sp>
        <p:nvSpPr>
          <p:cNvPr id="6" name="Slide Number Placeholder 5"/>
          <p:cNvSpPr>
            <a:spLocks noGrp="1"/>
          </p:cNvSpPr>
          <p:nvPr>
            <p:ph type="sldNum" sz="quarter" idx="12"/>
          </p:nvPr>
        </p:nvSpPr>
        <p:spPr/>
        <p:txBody>
          <a:bodyPr/>
          <a:lstStyle/>
          <a:p>
            <a:fld id="{5215B2D8-3A4A-409B-A39D-635CD827D521}" type="slidenum">
              <a:rPr lang="pt-PT" smtClean="0"/>
              <a:t>‹nº›</a:t>
            </a:fld>
            <a:endParaRPr lang="pt-PT"/>
          </a:p>
        </p:txBody>
      </p:sp>
    </p:spTree>
    <p:extLst>
      <p:ext uri="{BB962C8B-B14F-4D97-AF65-F5344CB8AC3E}">
        <p14:creationId xmlns:p14="http://schemas.microsoft.com/office/powerpoint/2010/main" val="1814431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pt-PT" smtClean="0"/>
              <a:t>Clique para editar o estilo</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10"/>
          </p:nvPr>
        </p:nvSpPr>
        <p:spPr/>
        <p:txBody>
          <a:bodyPr/>
          <a:lstStyle/>
          <a:p>
            <a:r>
              <a:rPr lang="pt-PT" smtClean="0"/>
              <a:t>mar 2019</a:t>
            </a:r>
            <a:endParaRPr lang="pt-PT"/>
          </a:p>
        </p:txBody>
      </p:sp>
      <p:sp>
        <p:nvSpPr>
          <p:cNvPr id="5" name="Footer Placeholder 4"/>
          <p:cNvSpPr>
            <a:spLocks noGrp="1"/>
          </p:cNvSpPr>
          <p:nvPr>
            <p:ph type="ftr" sz="quarter" idx="11"/>
          </p:nvPr>
        </p:nvSpPr>
        <p:spPr/>
        <p:txBody>
          <a:bodyPr/>
          <a:lstStyle/>
          <a:p>
            <a:r>
              <a:rPr lang="pt-PT" smtClean="0"/>
              <a:t>Direitos e Deveres do Homem</a:t>
            </a:r>
            <a:endParaRPr lang="pt-PT"/>
          </a:p>
        </p:txBody>
      </p:sp>
      <p:sp>
        <p:nvSpPr>
          <p:cNvPr id="6" name="Slide Number Placeholder 5"/>
          <p:cNvSpPr>
            <a:spLocks noGrp="1"/>
          </p:cNvSpPr>
          <p:nvPr>
            <p:ph type="sldNum" sz="quarter" idx="12"/>
          </p:nvPr>
        </p:nvSpPr>
        <p:spPr/>
        <p:txBody>
          <a:bodyPr/>
          <a:lstStyle/>
          <a:p>
            <a:fld id="{5215B2D8-3A4A-409B-A39D-635CD827D521}" type="slidenum">
              <a:rPr lang="pt-PT" smtClean="0"/>
              <a:t>‹nº›</a:t>
            </a:fld>
            <a:endParaRPr lang="pt-PT"/>
          </a:p>
        </p:txBody>
      </p:sp>
    </p:spTree>
    <p:extLst>
      <p:ext uri="{BB962C8B-B14F-4D97-AF65-F5344CB8AC3E}">
        <p14:creationId xmlns:p14="http://schemas.microsoft.com/office/powerpoint/2010/main" val="3448325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Content Placeholder 2"/>
          <p:cNvSpPr>
            <a:spLocks noGrp="1"/>
          </p:cNvSpPr>
          <p:nvPr>
            <p:ph idx="1"/>
          </p:nvPr>
        </p:nvSpPr>
        <p:spPr/>
        <p:txBody>
          <a:body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10"/>
          </p:nvPr>
        </p:nvSpPr>
        <p:spPr/>
        <p:txBody>
          <a:bodyPr/>
          <a:lstStyle/>
          <a:p>
            <a:r>
              <a:rPr lang="pt-PT" smtClean="0"/>
              <a:t>mar 2019</a:t>
            </a:r>
            <a:endParaRPr lang="pt-PT"/>
          </a:p>
        </p:txBody>
      </p:sp>
      <p:sp>
        <p:nvSpPr>
          <p:cNvPr id="5" name="Footer Placeholder 4"/>
          <p:cNvSpPr>
            <a:spLocks noGrp="1"/>
          </p:cNvSpPr>
          <p:nvPr>
            <p:ph type="ftr" sz="quarter" idx="11"/>
          </p:nvPr>
        </p:nvSpPr>
        <p:spPr/>
        <p:txBody>
          <a:bodyPr/>
          <a:lstStyle/>
          <a:p>
            <a:r>
              <a:rPr lang="pt-PT" smtClean="0"/>
              <a:t>Direitos e Deveres do Homem</a:t>
            </a:r>
            <a:endParaRPr lang="pt-PT"/>
          </a:p>
        </p:txBody>
      </p:sp>
      <p:sp>
        <p:nvSpPr>
          <p:cNvPr id="6" name="Slide Number Placeholder 5"/>
          <p:cNvSpPr>
            <a:spLocks noGrp="1"/>
          </p:cNvSpPr>
          <p:nvPr>
            <p:ph type="sldNum" sz="quarter" idx="12"/>
          </p:nvPr>
        </p:nvSpPr>
        <p:spPr/>
        <p:txBody>
          <a:bodyPr/>
          <a:lstStyle/>
          <a:p>
            <a:fld id="{5215B2D8-3A4A-409B-A39D-635CD827D521}" type="slidenum">
              <a:rPr lang="pt-PT" smtClean="0"/>
              <a:t>‹nº›</a:t>
            </a:fld>
            <a:endParaRPr lang="pt-PT"/>
          </a:p>
        </p:txBody>
      </p:sp>
    </p:spTree>
    <p:extLst>
      <p:ext uri="{BB962C8B-B14F-4D97-AF65-F5344CB8AC3E}">
        <p14:creationId xmlns:p14="http://schemas.microsoft.com/office/powerpoint/2010/main" val="383995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pt-PT" smtClean="0"/>
              <a:t>Clique para editar o estilo</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smtClean="0"/>
              <a:t>Editar os estilos de texto do Modelo Global</a:t>
            </a:r>
          </a:p>
        </p:txBody>
      </p:sp>
      <p:sp>
        <p:nvSpPr>
          <p:cNvPr id="4" name="Date Placeholder 3"/>
          <p:cNvSpPr>
            <a:spLocks noGrp="1"/>
          </p:cNvSpPr>
          <p:nvPr>
            <p:ph type="dt" sz="half" idx="10"/>
          </p:nvPr>
        </p:nvSpPr>
        <p:spPr/>
        <p:txBody>
          <a:bodyPr/>
          <a:lstStyle/>
          <a:p>
            <a:r>
              <a:rPr lang="pt-PT" smtClean="0"/>
              <a:t>mar 2019</a:t>
            </a:r>
            <a:endParaRPr lang="pt-PT"/>
          </a:p>
        </p:txBody>
      </p:sp>
      <p:sp>
        <p:nvSpPr>
          <p:cNvPr id="5" name="Footer Placeholder 4"/>
          <p:cNvSpPr>
            <a:spLocks noGrp="1"/>
          </p:cNvSpPr>
          <p:nvPr>
            <p:ph type="ftr" sz="quarter" idx="11"/>
          </p:nvPr>
        </p:nvSpPr>
        <p:spPr/>
        <p:txBody>
          <a:bodyPr/>
          <a:lstStyle/>
          <a:p>
            <a:r>
              <a:rPr lang="pt-PT" smtClean="0"/>
              <a:t>Direitos e Deveres do Homem</a:t>
            </a:r>
            <a:endParaRPr lang="pt-PT"/>
          </a:p>
        </p:txBody>
      </p:sp>
      <p:sp>
        <p:nvSpPr>
          <p:cNvPr id="6" name="Slide Number Placeholder 5"/>
          <p:cNvSpPr>
            <a:spLocks noGrp="1"/>
          </p:cNvSpPr>
          <p:nvPr>
            <p:ph type="sldNum" sz="quarter" idx="12"/>
          </p:nvPr>
        </p:nvSpPr>
        <p:spPr/>
        <p:txBody>
          <a:bodyPr/>
          <a:lstStyle/>
          <a:p>
            <a:fld id="{5215B2D8-3A4A-409B-A39D-635CD827D521}" type="slidenum">
              <a:rPr lang="pt-PT" smtClean="0"/>
              <a:t>‹nº›</a:t>
            </a:fld>
            <a:endParaRPr lang="pt-PT"/>
          </a:p>
        </p:txBody>
      </p:sp>
    </p:spTree>
    <p:extLst>
      <p:ext uri="{BB962C8B-B14F-4D97-AF65-F5344CB8AC3E}">
        <p14:creationId xmlns:p14="http://schemas.microsoft.com/office/powerpoint/2010/main" val="1179817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5" name="Date Placeholder 4"/>
          <p:cNvSpPr>
            <a:spLocks noGrp="1"/>
          </p:cNvSpPr>
          <p:nvPr>
            <p:ph type="dt" sz="half" idx="10"/>
          </p:nvPr>
        </p:nvSpPr>
        <p:spPr/>
        <p:txBody>
          <a:bodyPr/>
          <a:lstStyle/>
          <a:p>
            <a:r>
              <a:rPr lang="pt-PT" smtClean="0"/>
              <a:t>mar 2019</a:t>
            </a:r>
            <a:endParaRPr lang="pt-PT"/>
          </a:p>
        </p:txBody>
      </p:sp>
      <p:sp>
        <p:nvSpPr>
          <p:cNvPr id="6" name="Footer Placeholder 5"/>
          <p:cNvSpPr>
            <a:spLocks noGrp="1"/>
          </p:cNvSpPr>
          <p:nvPr>
            <p:ph type="ftr" sz="quarter" idx="11"/>
          </p:nvPr>
        </p:nvSpPr>
        <p:spPr/>
        <p:txBody>
          <a:bodyPr/>
          <a:lstStyle/>
          <a:p>
            <a:r>
              <a:rPr lang="pt-PT" smtClean="0"/>
              <a:t>Direitos e Deveres do Homem</a:t>
            </a:r>
            <a:endParaRPr lang="pt-PT"/>
          </a:p>
        </p:txBody>
      </p:sp>
      <p:sp>
        <p:nvSpPr>
          <p:cNvPr id="7" name="Slide Number Placeholder 6"/>
          <p:cNvSpPr>
            <a:spLocks noGrp="1"/>
          </p:cNvSpPr>
          <p:nvPr>
            <p:ph type="sldNum" sz="quarter" idx="12"/>
          </p:nvPr>
        </p:nvSpPr>
        <p:spPr/>
        <p:txBody>
          <a:bodyPr/>
          <a:lstStyle/>
          <a:p>
            <a:fld id="{5215B2D8-3A4A-409B-A39D-635CD827D521}" type="slidenum">
              <a:rPr lang="pt-PT" smtClean="0"/>
              <a:t>‹nº›</a:t>
            </a:fld>
            <a:endParaRPr lang="pt-PT"/>
          </a:p>
        </p:txBody>
      </p:sp>
    </p:spTree>
    <p:extLst>
      <p:ext uri="{BB962C8B-B14F-4D97-AF65-F5344CB8AC3E}">
        <p14:creationId xmlns:p14="http://schemas.microsoft.com/office/powerpoint/2010/main" val="3915526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pt-PT" smtClean="0"/>
              <a:t>Clique para editar o estilo</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Editar os estilos de texto do Modelo Global</a:t>
            </a:r>
          </a:p>
        </p:txBody>
      </p:sp>
      <p:sp>
        <p:nvSpPr>
          <p:cNvPr id="4" name="Content Placeholder 3"/>
          <p:cNvSpPr>
            <a:spLocks noGrp="1"/>
          </p:cNvSpPr>
          <p:nvPr>
            <p:ph sz="half" idx="2"/>
          </p:nvPr>
        </p:nvSpPr>
        <p:spPr>
          <a:xfrm>
            <a:off x="629842" y="2505075"/>
            <a:ext cx="3868340" cy="3684588"/>
          </a:xfrm>
        </p:spPr>
        <p:txBody>
          <a:body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Editar os estilos de texto do Modelo Global</a:t>
            </a:r>
          </a:p>
        </p:txBody>
      </p:sp>
      <p:sp>
        <p:nvSpPr>
          <p:cNvPr id="6" name="Content Placeholder 5"/>
          <p:cNvSpPr>
            <a:spLocks noGrp="1"/>
          </p:cNvSpPr>
          <p:nvPr>
            <p:ph sz="quarter" idx="4"/>
          </p:nvPr>
        </p:nvSpPr>
        <p:spPr>
          <a:xfrm>
            <a:off x="4629150" y="2505075"/>
            <a:ext cx="3887391" cy="3684588"/>
          </a:xfrm>
        </p:spPr>
        <p:txBody>
          <a:body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7" name="Date Placeholder 6"/>
          <p:cNvSpPr>
            <a:spLocks noGrp="1"/>
          </p:cNvSpPr>
          <p:nvPr>
            <p:ph type="dt" sz="half" idx="10"/>
          </p:nvPr>
        </p:nvSpPr>
        <p:spPr/>
        <p:txBody>
          <a:bodyPr/>
          <a:lstStyle/>
          <a:p>
            <a:r>
              <a:rPr lang="pt-PT" smtClean="0"/>
              <a:t>mar 2019</a:t>
            </a:r>
            <a:endParaRPr lang="pt-PT"/>
          </a:p>
        </p:txBody>
      </p:sp>
      <p:sp>
        <p:nvSpPr>
          <p:cNvPr id="8" name="Footer Placeholder 7"/>
          <p:cNvSpPr>
            <a:spLocks noGrp="1"/>
          </p:cNvSpPr>
          <p:nvPr>
            <p:ph type="ftr" sz="quarter" idx="11"/>
          </p:nvPr>
        </p:nvSpPr>
        <p:spPr/>
        <p:txBody>
          <a:bodyPr/>
          <a:lstStyle/>
          <a:p>
            <a:r>
              <a:rPr lang="pt-PT" smtClean="0"/>
              <a:t>Direitos e Deveres do Homem</a:t>
            </a:r>
            <a:endParaRPr lang="pt-PT"/>
          </a:p>
        </p:txBody>
      </p:sp>
      <p:sp>
        <p:nvSpPr>
          <p:cNvPr id="9" name="Slide Number Placeholder 8"/>
          <p:cNvSpPr>
            <a:spLocks noGrp="1"/>
          </p:cNvSpPr>
          <p:nvPr>
            <p:ph type="sldNum" sz="quarter" idx="12"/>
          </p:nvPr>
        </p:nvSpPr>
        <p:spPr/>
        <p:txBody>
          <a:bodyPr/>
          <a:lstStyle/>
          <a:p>
            <a:fld id="{5215B2D8-3A4A-409B-A39D-635CD827D521}" type="slidenum">
              <a:rPr lang="pt-PT" smtClean="0"/>
              <a:t>‹nº›</a:t>
            </a:fld>
            <a:endParaRPr lang="pt-PT"/>
          </a:p>
        </p:txBody>
      </p:sp>
    </p:spTree>
    <p:extLst>
      <p:ext uri="{BB962C8B-B14F-4D97-AF65-F5344CB8AC3E}">
        <p14:creationId xmlns:p14="http://schemas.microsoft.com/office/powerpoint/2010/main" val="2300429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Date Placeholder 2"/>
          <p:cNvSpPr>
            <a:spLocks noGrp="1"/>
          </p:cNvSpPr>
          <p:nvPr>
            <p:ph type="dt" sz="half" idx="10"/>
          </p:nvPr>
        </p:nvSpPr>
        <p:spPr/>
        <p:txBody>
          <a:bodyPr/>
          <a:lstStyle/>
          <a:p>
            <a:r>
              <a:rPr lang="pt-PT" smtClean="0"/>
              <a:t>mar 2019</a:t>
            </a:r>
            <a:endParaRPr lang="pt-PT"/>
          </a:p>
        </p:txBody>
      </p:sp>
      <p:sp>
        <p:nvSpPr>
          <p:cNvPr id="4" name="Footer Placeholder 3"/>
          <p:cNvSpPr>
            <a:spLocks noGrp="1"/>
          </p:cNvSpPr>
          <p:nvPr>
            <p:ph type="ftr" sz="quarter" idx="11"/>
          </p:nvPr>
        </p:nvSpPr>
        <p:spPr/>
        <p:txBody>
          <a:bodyPr/>
          <a:lstStyle/>
          <a:p>
            <a:r>
              <a:rPr lang="pt-PT" smtClean="0"/>
              <a:t>Direitos e Deveres do Homem</a:t>
            </a:r>
            <a:endParaRPr lang="pt-PT"/>
          </a:p>
        </p:txBody>
      </p:sp>
      <p:sp>
        <p:nvSpPr>
          <p:cNvPr id="5" name="Slide Number Placeholder 4"/>
          <p:cNvSpPr>
            <a:spLocks noGrp="1"/>
          </p:cNvSpPr>
          <p:nvPr>
            <p:ph type="sldNum" sz="quarter" idx="12"/>
          </p:nvPr>
        </p:nvSpPr>
        <p:spPr/>
        <p:txBody>
          <a:bodyPr/>
          <a:lstStyle/>
          <a:p>
            <a:fld id="{5215B2D8-3A4A-409B-A39D-635CD827D521}" type="slidenum">
              <a:rPr lang="pt-PT" smtClean="0"/>
              <a:t>‹nº›</a:t>
            </a:fld>
            <a:endParaRPr lang="pt-PT"/>
          </a:p>
        </p:txBody>
      </p:sp>
    </p:spTree>
    <p:extLst>
      <p:ext uri="{BB962C8B-B14F-4D97-AF65-F5344CB8AC3E}">
        <p14:creationId xmlns:p14="http://schemas.microsoft.com/office/powerpoint/2010/main" val="2309924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pt-PT" smtClean="0"/>
              <a:t>mar 2019</a:t>
            </a:r>
            <a:endParaRPr lang="pt-PT"/>
          </a:p>
        </p:txBody>
      </p:sp>
      <p:sp>
        <p:nvSpPr>
          <p:cNvPr id="3" name="Footer Placeholder 2"/>
          <p:cNvSpPr>
            <a:spLocks noGrp="1"/>
          </p:cNvSpPr>
          <p:nvPr>
            <p:ph type="ftr" sz="quarter" idx="11"/>
          </p:nvPr>
        </p:nvSpPr>
        <p:spPr/>
        <p:txBody>
          <a:bodyPr/>
          <a:lstStyle/>
          <a:p>
            <a:r>
              <a:rPr lang="pt-PT" smtClean="0"/>
              <a:t>Direitos e Deveres do Homem</a:t>
            </a:r>
            <a:endParaRPr lang="pt-PT"/>
          </a:p>
        </p:txBody>
      </p:sp>
      <p:sp>
        <p:nvSpPr>
          <p:cNvPr id="4" name="Slide Number Placeholder 3"/>
          <p:cNvSpPr>
            <a:spLocks noGrp="1"/>
          </p:cNvSpPr>
          <p:nvPr>
            <p:ph type="sldNum" sz="quarter" idx="12"/>
          </p:nvPr>
        </p:nvSpPr>
        <p:spPr/>
        <p:txBody>
          <a:bodyPr/>
          <a:lstStyle/>
          <a:p>
            <a:fld id="{5215B2D8-3A4A-409B-A39D-635CD827D521}" type="slidenum">
              <a:rPr lang="pt-PT" smtClean="0"/>
              <a:t>‹nº›</a:t>
            </a:fld>
            <a:endParaRPr lang="pt-PT"/>
          </a:p>
        </p:txBody>
      </p:sp>
    </p:spTree>
    <p:extLst>
      <p:ext uri="{BB962C8B-B14F-4D97-AF65-F5344CB8AC3E}">
        <p14:creationId xmlns:p14="http://schemas.microsoft.com/office/powerpoint/2010/main" val="2861968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PT" smtClean="0"/>
              <a:t>Clique para editar o estilo</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smtClean="0"/>
              <a:t>Editar os estilos de texto do Modelo Global</a:t>
            </a:r>
          </a:p>
        </p:txBody>
      </p:sp>
      <p:sp>
        <p:nvSpPr>
          <p:cNvPr id="5" name="Date Placeholder 4"/>
          <p:cNvSpPr>
            <a:spLocks noGrp="1"/>
          </p:cNvSpPr>
          <p:nvPr>
            <p:ph type="dt" sz="half" idx="10"/>
          </p:nvPr>
        </p:nvSpPr>
        <p:spPr/>
        <p:txBody>
          <a:bodyPr/>
          <a:lstStyle/>
          <a:p>
            <a:r>
              <a:rPr lang="pt-PT" smtClean="0"/>
              <a:t>mar 2019</a:t>
            </a:r>
            <a:endParaRPr lang="pt-PT"/>
          </a:p>
        </p:txBody>
      </p:sp>
      <p:sp>
        <p:nvSpPr>
          <p:cNvPr id="6" name="Footer Placeholder 5"/>
          <p:cNvSpPr>
            <a:spLocks noGrp="1"/>
          </p:cNvSpPr>
          <p:nvPr>
            <p:ph type="ftr" sz="quarter" idx="11"/>
          </p:nvPr>
        </p:nvSpPr>
        <p:spPr/>
        <p:txBody>
          <a:bodyPr/>
          <a:lstStyle/>
          <a:p>
            <a:r>
              <a:rPr lang="pt-PT" smtClean="0"/>
              <a:t>Direitos e Deveres do Homem</a:t>
            </a:r>
            <a:endParaRPr lang="pt-PT"/>
          </a:p>
        </p:txBody>
      </p:sp>
      <p:sp>
        <p:nvSpPr>
          <p:cNvPr id="7" name="Slide Number Placeholder 6"/>
          <p:cNvSpPr>
            <a:spLocks noGrp="1"/>
          </p:cNvSpPr>
          <p:nvPr>
            <p:ph type="sldNum" sz="quarter" idx="12"/>
          </p:nvPr>
        </p:nvSpPr>
        <p:spPr/>
        <p:txBody>
          <a:bodyPr/>
          <a:lstStyle/>
          <a:p>
            <a:fld id="{5215B2D8-3A4A-409B-A39D-635CD827D521}" type="slidenum">
              <a:rPr lang="pt-PT" smtClean="0"/>
              <a:t>‹nº›</a:t>
            </a:fld>
            <a:endParaRPr lang="pt-PT"/>
          </a:p>
        </p:txBody>
      </p:sp>
    </p:spTree>
    <p:extLst>
      <p:ext uri="{BB962C8B-B14F-4D97-AF65-F5344CB8AC3E}">
        <p14:creationId xmlns:p14="http://schemas.microsoft.com/office/powerpoint/2010/main" val="353235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PT" smtClean="0"/>
              <a:t>Clique para editar o estilo</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smtClean="0"/>
              <a:t>Clique no ícone para adicionar uma imagem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smtClean="0"/>
              <a:t>Editar os estilos de texto do Modelo Global</a:t>
            </a:r>
          </a:p>
        </p:txBody>
      </p:sp>
      <p:sp>
        <p:nvSpPr>
          <p:cNvPr id="5" name="Date Placeholder 4"/>
          <p:cNvSpPr>
            <a:spLocks noGrp="1"/>
          </p:cNvSpPr>
          <p:nvPr>
            <p:ph type="dt" sz="half" idx="10"/>
          </p:nvPr>
        </p:nvSpPr>
        <p:spPr/>
        <p:txBody>
          <a:bodyPr/>
          <a:lstStyle/>
          <a:p>
            <a:r>
              <a:rPr lang="pt-PT" smtClean="0"/>
              <a:t>mar 2019</a:t>
            </a:r>
            <a:endParaRPr lang="pt-PT"/>
          </a:p>
        </p:txBody>
      </p:sp>
      <p:sp>
        <p:nvSpPr>
          <p:cNvPr id="6" name="Footer Placeholder 5"/>
          <p:cNvSpPr>
            <a:spLocks noGrp="1"/>
          </p:cNvSpPr>
          <p:nvPr>
            <p:ph type="ftr" sz="quarter" idx="11"/>
          </p:nvPr>
        </p:nvSpPr>
        <p:spPr/>
        <p:txBody>
          <a:bodyPr/>
          <a:lstStyle/>
          <a:p>
            <a:r>
              <a:rPr lang="pt-PT" smtClean="0"/>
              <a:t>Direitos e Deveres do Homem</a:t>
            </a:r>
            <a:endParaRPr lang="pt-PT"/>
          </a:p>
        </p:txBody>
      </p:sp>
      <p:sp>
        <p:nvSpPr>
          <p:cNvPr id="7" name="Slide Number Placeholder 6"/>
          <p:cNvSpPr>
            <a:spLocks noGrp="1"/>
          </p:cNvSpPr>
          <p:nvPr>
            <p:ph type="sldNum" sz="quarter" idx="12"/>
          </p:nvPr>
        </p:nvSpPr>
        <p:spPr/>
        <p:txBody>
          <a:bodyPr/>
          <a:lstStyle/>
          <a:p>
            <a:fld id="{5215B2D8-3A4A-409B-A39D-635CD827D521}" type="slidenum">
              <a:rPr lang="pt-PT" smtClean="0"/>
              <a:t>‹nº›</a:t>
            </a:fld>
            <a:endParaRPr lang="pt-PT"/>
          </a:p>
        </p:txBody>
      </p:sp>
    </p:spTree>
    <p:extLst>
      <p:ext uri="{BB962C8B-B14F-4D97-AF65-F5344CB8AC3E}">
        <p14:creationId xmlns:p14="http://schemas.microsoft.com/office/powerpoint/2010/main" val="1314015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t-PT" smtClean="0"/>
              <a:t>Clique para editar o estilo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pt-PT" smtClean="0"/>
              <a:t>mar 2019</a:t>
            </a:r>
            <a:endParaRPr lang="pt-P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PT" smtClean="0"/>
              <a:t>Direitos e Deveres do Homem</a:t>
            </a:r>
            <a:endParaRPr lang="pt-P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15B2D8-3A4A-409B-A39D-635CD827D521}" type="slidenum">
              <a:rPr lang="pt-PT" smtClean="0"/>
              <a:t>‹nº›</a:t>
            </a:fld>
            <a:endParaRPr lang="pt-PT"/>
          </a:p>
        </p:txBody>
      </p:sp>
      <p:pic>
        <p:nvPicPr>
          <p:cNvPr id="7" name="Imagem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30275"/>
            <a:ext cx="1369689" cy="1172857"/>
          </a:xfrm>
          <a:prstGeom prst="rect">
            <a:avLst/>
          </a:prstGeom>
        </p:spPr>
      </p:pic>
      <p:pic>
        <p:nvPicPr>
          <p:cNvPr id="8" name="Imagem 7"/>
          <p:cNvPicPr>
            <a:picLocks noChangeAspect="1"/>
          </p:cNvPicPr>
          <p:nvPr userDrawn="1"/>
        </p:nvPicPr>
        <p:blipFill>
          <a:blip r:embed="rId14"/>
          <a:stretch>
            <a:fillRect/>
          </a:stretch>
        </p:blipFill>
        <p:spPr>
          <a:xfrm>
            <a:off x="6336406" y="30275"/>
            <a:ext cx="2807594" cy="1122013"/>
          </a:xfrm>
          <a:prstGeom prst="rect">
            <a:avLst/>
          </a:prstGeom>
        </p:spPr>
      </p:pic>
    </p:spTree>
    <p:extLst>
      <p:ext uri="{BB962C8B-B14F-4D97-AF65-F5344CB8AC3E}">
        <p14:creationId xmlns:p14="http://schemas.microsoft.com/office/powerpoint/2010/main" val="5012612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amnistia.pt/wp-content/uploads/2018/11/Kit-de-atividades-para-comemora%C3%A7%C3%A3o-dos-70-anos-da-Declara%C3%A7%C3%A3o-Universal-dos-Direitos-Humanos_web.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1926" y="3291838"/>
            <a:ext cx="7772400" cy="2886893"/>
          </a:xfrm>
        </p:spPr>
        <p:txBody>
          <a:bodyPr>
            <a:normAutofit fontScale="90000"/>
          </a:bodyPr>
          <a:lstStyle/>
          <a:p>
            <a:r>
              <a:rPr lang="pt-PT" b="1" dirty="0" smtClean="0">
                <a:solidFill>
                  <a:srgbClr val="002060"/>
                </a:solidFill>
              </a:rPr>
              <a:t>Declaração Universal dos Direitos do Homem</a:t>
            </a:r>
            <a:br>
              <a:rPr lang="pt-PT" b="1" dirty="0" smtClean="0">
                <a:solidFill>
                  <a:srgbClr val="002060"/>
                </a:solidFill>
              </a:rPr>
            </a:br>
            <a:r>
              <a:rPr lang="pt-PT" b="1" dirty="0">
                <a:solidFill>
                  <a:srgbClr val="002060"/>
                </a:solidFill>
              </a:rPr>
              <a:t/>
            </a:r>
            <a:br>
              <a:rPr lang="pt-PT" b="1" dirty="0">
                <a:solidFill>
                  <a:srgbClr val="002060"/>
                </a:solidFill>
              </a:rPr>
            </a:br>
            <a:r>
              <a:rPr lang="pt-PT" sz="4900" b="1" dirty="0" smtClean="0">
                <a:solidFill>
                  <a:srgbClr val="002060"/>
                </a:solidFill>
              </a:rPr>
              <a:t>(nos 70 anos deste documento)</a:t>
            </a:r>
            <a:endParaRPr lang="pt-PT" sz="2700" b="1" dirty="0">
              <a:solidFill>
                <a:srgbClr val="002060"/>
              </a:solidFill>
            </a:endParaRPr>
          </a:p>
        </p:txBody>
      </p:sp>
      <p:sp>
        <p:nvSpPr>
          <p:cNvPr id="3" name="Nota de aviso oval 2"/>
          <p:cNvSpPr/>
          <p:nvPr/>
        </p:nvSpPr>
        <p:spPr>
          <a:xfrm>
            <a:off x="4996542" y="1397724"/>
            <a:ext cx="4003767" cy="1267097"/>
          </a:xfrm>
          <a:prstGeom prst="wedgeEllipseCallout">
            <a:avLst>
              <a:gd name="adj1" fmla="val -71621"/>
              <a:gd name="adj2" fmla="val 192100"/>
            </a:avLst>
          </a:prstGeom>
          <a:solidFill>
            <a:schemeClr val="accent1">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4800" b="1" dirty="0">
                <a:solidFill>
                  <a:srgbClr val="002060"/>
                </a:solidFill>
                <a:latin typeface="+mj-lt"/>
              </a:rPr>
              <a:t>e</a:t>
            </a:r>
            <a:r>
              <a:rPr lang="pt-PT" sz="4800" b="1" dirty="0" smtClean="0">
                <a:solidFill>
                  <a:srgbClr val="002060"/>
                </a:solidFill>
                <a:latin typeface="+mj-lt"/>
              </a:rPr>
              <a:t> Deveres!</a:t>
            </a:r>
            <a:endParaRPr lang="pt-PT" sz="4800" b="1" dirty="0">
              <a:solidFill>
                <a:srgbClr val="002060"/>
              </a:solidFill>
              <a:latin typeface="+mj-lt"/>
            </a:endParaRPr>
          </a:p>
        </p:txBody>
      </p:sp>
    </p:spTree>
    <p:extLst>
      <p:ext uri="{BB962C8B-B14F-4D97-AF65-F5344CB8AC3E}">
        <p14:creationId xmlns:p14="http://schemas.microsoft.com/office/powerpoint/2010/main" val="3686954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6º</a:t>
            </a:r>
            <a:endParaRPr lang="pt-PT" b="1" dirty="0">
              <a:solidFill>
                <a:srgbClr val="002060"/>
              </a:solidFill>
            </a:endParaRPr>
          </a:p>
        </p:txBody>
      </p:sp>
      <p:sp>
        <p:nvSpPr>
          <p:cNvPr id="3" name="Marcador de Posição de Conteúdo 2"/>
          <p:cNvSpPr>
            <a:spLocks noGrp="1"/>
          </p:cNvSpPr>
          <p:nvPr>
            <p:ph idx="1"/>
          </p:nvPr>
        </p:nvSpPr>
        <p:spPr>
          <a:xfrm>
            <a:off x="130629" y="1468621"/>
            <a:ext cx="8882742" cy="4788964"/>
          </a:xfrm>
        </p:spPr>
        <p:txBody>
          <a:bodyPr>
            <a:noAutofit/>
          </a:bodyPr>
          <a:lstStyle/>
          <a:p>
            <a:pPr>
              <a:lnSpc>
                <a:spcPct val="107000"/>
              </a:lnSpc>
              <a:spcAft>
                <a:spcPts val="800"/>
              </a:spcAf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Todos os indivíduos têm direito ao reconhecimento em todos os lugares da sua personalidade jurídica</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Personalidade jurídica significa pessoa com direitos, deveres e responsabilidades.</a:t>
            </a:r>
          </a:p>
          <a:p>
            <a:pPr marL="0" indent="0">
              <a:lnSpc>
                <a:spcPct val="107000"/>
              </a:lnSpc>
              <a:spcAft>
                <a:spcPts val="800"/>
              </a:spcAft>
              <a:buNone/>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Alguns pontos para cuidarmos:</a:t>
            </a:r>
          </a:p>
          <a:p>
            <a:pPr lvl="1">
              <a:lnSpc>
                <a:spcPct val="107000"/>
              </a:lnSpc>
              <a:spcAft>
                <a:spcPts val="800"/>
              </a:spcAft>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Atendimento nos serviços públicos</a:t>
            </a:r>
          </a:p>
          <a:p>
            <a:pPr lvl="1">
              <a:lnSpc>
                <a:spcPct val="107000"/>
              </a:lnSpc>
              <a:spcAft>
                <a:spcPts val="800"/>
              </a:spcAft>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Estatutos de minorias, estrangeiros e refugiados</a:t>
            </a: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8198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7º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5114186"/>
          </a:xfrm>
        </p:spPr>
        <p:txBody>
          <a:bodyPr>
            <a:noAutofit/>
          </a:bodyPr>
          <a:lstStyle/>
          <a:p>
            <a:pPr>
              <a:lnSpc>
                <a:spcPct val="107000"/>
              </a:lnSpc>
              <a:spcAft>
                <a:spcPts val="800"/>
              </a:spcAf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Todos são iguais perante a lei e, sem distinção, têm direito a igual proteção da lei. Todos têm direito a proteção igual contra qualquer discriminação que viole a presente Declaração e contra qualquer incitamento a tal discriminação.</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Alguns pontos que devem merecer-nos particular atenção:</a:t>
            </a:r>
          </a:p>
          <a:p>
            <a:pPr lvl="1">
              <a:lnSpc>
                <a:spcPct val="107000"/>
              </a:lnSpc>
              <a:spcBef>
                <a:spcPts val="0"/>
              </a:spcBef>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Dificuldade no acesso, custas e lentidão da justiça</a:t>
            </a:r>
          </a:p>
          <a:p>
            <a:pPr lvl="1">
              <a:lnSpc>
                <a:spcPct val="107000"/>
              </a:lnSpc>
              <a:spcBef>
                <a:spcPts val="0"/>
              </a:spcBef>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Compadrios</a:t>
            </a:r>
          </a:p>
          <a:p>
            <a:pPr lvl="1">
              <a:lnSpc>
                <a:spcPct val="107000"/>
              </a:lnSpc>
              <a:spcBef>
                <a:spcPts val="0"/>
              </a:spcBef>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Atitudes discriminatórias das autoridades (os pequenos poderes…)</a:t>
            </a:r>
          </a:p>
          <a:p>
            <a:pPr lvl="1">
              <a:lnSpc>
                <a:spcPct val="107000"/>
              </a:lnSpc>
              <a:spcBef>
                <a:spcPts val="0"/>
              </a:spcBef>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Reclamações ignoradas</a:t>
            </a: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41902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8º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a:lnSpc>
                <a:spcPct val="107000"/>
              </a:lnSpc>
              <a:spcAft>
                <a:spcPts val="800"/>
              </a:spcAf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Toda a pessoa tem direito a recurso efetivo para as jurisdições nacionais competentes contra os atos que violem os direitos fundamentais reconhecidos pela Constituição ou pela lei.</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pt-PT" i="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0483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9º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a:lnSpc>
                <a:spcPct val="107000"/>
              </a:lnSpc>
              <a:spcAft>
                <a:spcPts val="800"/>
              </a:spcAf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Ninguém pode ser arbitrariamente preso, detido ou exilado.</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pt-PT" i="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78238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10º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a:lnSpc>
                <a:spcPct val="107000"/>
              </a:lnSpc>
              <a:spcAft>
                <a:spcPts val="800"/>
              </a:spcAf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Toda a pessoa tem direito, em plena igualdade, a que a sua causa seja equitativa e publicamente julgada por um tribunal independente e imparcial que decida dos seus direitos e obrigações ou das razões de qualquer acusação em matéria penal que contra ela seja deduzida.</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Não há leis diferentes para ricos ou pobres, da mesma cor política ou doutra, dependentes de quem julga.</a:t>
            </a:r>
            <a:endPar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36308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11º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5140312"/>
          </a:xfrm>
        </p:spPr>
        <p:txBody>
          <a:bodyPr>
            <a:noAutofit/>
          </a:bodyPr>
          <a:lstStyle/>
          <a:p>
            <a:pPr marL="514350" indent="-514350">
              <a:lnSpc>
                <a:spcPct val="107000"/>
              </a:lnSpc>
              <a:spcAft>
                <a:spcPts val="800"/>
              </a:spcAft>
              <a:buFont typeface="+mj-lt"/>
              <a:buAutoNum type="arabicPeriod"/>
              <a:tabLst>
                <a:tab pos="457200" algn="l"/>
              </a:tabLst>
            </a:pP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Toda a pessoa acusada de um ato delituoso presume-se inocente até que a sua culpabilidade fique legalmente provada no decurso de um processo público em que todas as garantias necessárias de defesa lhe sejam asseguradas.</a:t>
            </a:r>
            <a:endParaRPr lang="pt-PT"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Temos o dever de combater e não participar (pessoalmente ou através das redes sociais):</a:t>
            </a:r>
          </a:p>
          <a:p>
            <a:pPr>
              <a:lnSpc>
                <a:spcPct val="107000"/>
              </a:lnSpc>
              <a:spcBef>
                <a:spcPts val="0"/>
              </a:spcBef>
              <a:buFont typeface="Wingdings" panose="05000000000000000000" pitchFamily="2" charset="2"/>
              <a:buChar char="Ø"/>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na</a:t>
            </a: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s condenações a priori na praça pública e nos media</a:t>
            </a:r>
          </a:p>
          <a:p>
            <a:pPr>
              <a:lnSpc>
                <a:spcPct val="107000"/>
              </a:lnSpc>
              <a:spcBef>
                <a:spcPts val="0"/>
              </a:spcBef>
              <a:buFont typeface="Wingdings" panose="05000000000000000000" pitchFamily="2" charset="2"/>
              <a:buChar char="Ø"/>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na má língua</a:t>
            </a:r>
          </a:p>
          <a:p>
            <a:pPr>
              <a:lnSpc>
                <a:spcPct val="107000"/>
              </a:lnSpc>
              <a:spcBef>
                <a:spcPts val="0"/>
              </a:spcBef>
              <a:buFont typeface="Wingdings" panose="05000000000000000000" pitchFamily="2" charset="2"/>
              <a:buChar char="Ø"/>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no</a:t>
            </a: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s preconceitos</a:t>
            </a:r>
            <a:r>
              <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raciais, sociais, etc.</a:t>
            </a:r>
          </a:p>
          <a:p>
            <a:pPr>
              <a:lnSpc>
                <a:spcPct val="107000"/>
              </a:lnSpc>
              <a:spcBef>
                <a:spcPts val="0"/>
              </a:spcBef>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na difusão de notícias de proveniência duvidosa</a:t>
            </a:r>
          </a:p>
        </p:txBody>
      </p:sp>
      <p:sp>
        <p:nvSpPr>
          <p:cNvPr id="4" name="Marcador de Posição da Data 3"/>
          <p:cNvSpPr>
            <a:spLocks noGrp="1"/>
          </p:cNvSpPr>
          <p:nvPr>
            <p:ph type="dt" sz="half" idx="10"/>
          </p:nvPr>
        </p:nvSpPr>
        <p:spPr>
          <a:xfrm>
            <a:off x="589462" y="6356351"/>
            <a:ext cx="2057400"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629743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11º (</a:t>
            </a:r>
            <a:r>
              <a:rPr lang="pt-PT" b="1" dirty="0" err="1" smtClean="0">
                <a:solidFill>
                  <a:srgbClr val="002060"/>
                </a:solidFill>
              </a:rPr>
              <a:t>cont</a:t>
            </a:r>
            <a:r>
              <a:rPr lang="pt-PT" b="1" dirty="0" smtClean="0">
                <a:solidFill>
                  <a:srgbClr val="002060"/>
                </a:solidFill>
              </a:rPr>
              <a:t>.)</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514350" indent="-514350">
              <a:lnSpc>
                <a:spcPct val="107000"/>
              </a:lnSpc>
              <a:spcAft>
                <a:spcPts val="800"/>
              </a:spcAft>
              <a:buFont typeface="+mj-lt"/>
              <a:buAutoNum type="arabicPeriod" startAt="2"/>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Ninguém será condenado por ações ou omissões que, no momento da sua prática, não constituíam ato delituoso à face do direito interno ou internacional. Do mesmo modo, não será infligida pena mais grave do que a que era aplicável no momento em que o ato delituoso foi cometido.</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Não pode haver leis com efeito retroativo</a:t>
            </a:r>
          </a:p>
          <a:p>
            <a:pPr>
              <a:lnSpc>
                <a:spcPct val="107000"/>
              </a:lnSpc>
              <a:spcBef>
                <a:spcPts val="0"/>
              </a:spcBef>
              <a:buFont typeface="Wingdings" panose="05000000000000000000" pitchFamily="2" charset="2"/>
              <a:buChar char="Ø"/>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Devemos ser ativos contra as condenações “informais” pela sociedade</a:t>
            </a: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01626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12º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a:lnSpc>
                <a:spcPct val="107000"/>
              </a:lnSpc>
              <a:spcAft>
                <a:spcPts val="800"/>
              </a:spcAf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Ninguém sofrerá intromissões arbitrárias na sua vida privada, na sua família, no seu domicílio ou na sua correspondência, nem ataques à sua honra e reputação. Contra tais intromissões ou ataques toda a pessoa tem direito a proteção da lei.</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Temos o dever de não fazer:</a:t>
            </a:r>
          </a:p>
          <a:p>
            <a:pPr>
              <a:lnSpc>
                <a:spcPct val="107000"/>
              </a:lnSpc>
              <a:spcBef>
                <a:spcPts val="0"/>
              </a:spcBef>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Mexericos e boatos</a:t>
            </a:r>
          </a:p>
          <a:p>
            <a:pPr>
              <a:lnSpc>
                <a:spcPct val="107000"/>
              </a:lnSpc>
              <a:spcBef>
                <a:spcPts val="0"/>
              </a:spcBef>
              <a:buFont typeface="Wingdings" panose="05000000000000000000" pitchFamily="2" charset="2"/>
              <a:buChar char="Ø"/>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Segregação laboral das grávidas</a:t>
            </a:r>
          </a:p>
          <a:p>
            <a:pPr>
              <a:lnSpc>
                <a:spcPct val="107000"/>
              </a:lnSpc>
              <a:spcBef>
                <a:spcPts val="0"/>
              </a:spcBef>
              <a:buFont typeface="Wingdings" panose="05000000000000000000" pitchFamily="2" charset="2"/>
              <a:buChar char="Ø"/>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Aceção de pessoas em função das suas opções</a:t>
            </a:r>
          </a:p>
          <a:p>
            <a:pPr>
              <a:lnSpc>
                <a:spcPct val="107000"/>
              </a:lnSpc>
              <a:spcBef>
                <a:spcPts val="0"/>
              </a:spcBef>
              <a:buFont typeface="Wingdings" panose="05000000000000000000" pitchFamily="2" charset="2"/>
              <a:buChar char="Ø"/>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a:t>
            </a: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14875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13º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342900" lvl="0" indent="-342900">
              <a:lnSpc>
                <a:spcPct val="107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Toda a pessoa tem o direito de livremente circular e escolher a sua residência no interior de um Estado.</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Toda a pessoa tem o direito de abandonar o país em que se encontra, incluindo o seu, e o direito de regressar ao seu país.</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Atuemos contra:</a:t>
            </a:r>
          </a:p>
          <a:p>
            <a:pPr>
              <a:lnSpc>
                <a:spcPct val="107000"/>
              </a:lnSpc>
              <a:spcBef>
                <a:spcPts val="0"/>
              </a:spcBef>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Os muros físicos, legais, económicos</a:t>
            </a:r>
          </a:p>
          <a:p>
            <a:pPr>
              <a:lnSpc>
                <a:spcPct val="107000"/>
              </a:lnSpc>
              <a:spcBef>
                <a:spcPts val="0"/>
              </a:spcBef>
              <a:buFont typeface="Wingdings" panose="05000000000000000000" pitchFamily="2" charset="2"/>
              <a:buChar char="Ø"/>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As pressões sociais</a:t>
            </a:r>
          </a:p>
          <a:p>
            <a:pPr lvl="0">
              <a:lnSpc>
                <a:spcPct val="107000"/>
              </a:lnSpc>
              <a:spcBef>
                <a:spcPts val="0"/>
              </a:spcBef>
              <a:buFont typeface="Wingdings" panose="05000000000000000000" pitchFamily="2" charset="2"/>
              <a:buChar char="Ø"/>
            </a:pPr>
            <a:r>
              <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O que se passa com os migrantes e refugiados</a:t>
            </a: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15338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14º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342900" lvl="0" indent="-342900">
              <a:lnSpc>
                <a:spcPct val="107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Toda a pessoa sujeita a perseguição tem o direito de procurar e de beneficiar de asilo em outros países.</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Este direito não pode, porém, ser invocado no caso de processo realmente existente por crime de direito comum ou por atividades contrárias aos fins e aos princípios das Nações </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Unidas.</a:t>
            </a:r>
            <a:endParaRPr lang="pt-PT"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tabLst>
                <a:tab pos="457200" algn="l"/>
              </a:tabLst>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Assim, só são excluídos deste direito o terrorismo, a promoção da violência e guerra, a subversão e os processos de direito comum em curso.</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6980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8"/>
            <a:ext cx="6477544" cy="1124039"/>
          </a:xfrm>
        </p:spPr>
        <p:txBody>
          <a:bodyPr/>
          <a:lstStyle/>
          <a:p>
            <a:r>
              <a:rPr lang="pt-PT" b="1" dirty="0" smtClean="0">
                <a:solidFill>
                  <a:srgbClr val="002060"/>
                </a:solidFill>
              </a:rPr>
              <a:t>Introdução</a:t>
            </a:r>
            <a:endParaRPr lang="pt-PT" b="1" dirty="0">
              <a:solidFill>
                <a:srgbClr val="002060"/>
              </a:solidFill>
            </a:endParaRPr>
          </a:p>
        </p:txBody>
      </p:sp>
      <p:sp>
        <p:nvSpPr>
          <p:cNvPr id="3" name="Marcador de Posição de Conteúdo 2"/>
          <p:cNvSpPr>
            <a:spLocks noGrp="1"/>
          </p:cNvSpPr>
          <p:nvPr>
            <p:ph idx="1"/>
          </p:nvPr>
        </p:nvSpPr>
        <p:spPr>
          <a:xfrm>
            <a:off x="378823" y="1468621"/>
            <a:ext cx="8634548" cy="4788964"/>
          </a:xfrm>
        </p:spPr>
        <p:txBody>
          <a:bodyPr>
            <a:noAutofit/>
          </a:bodyPr>
          <a:lstStyle/>
          <a:p>
            <a:pPr marL="0" indent="0">
              <a:buNone/>
            </a:pPr>
            <a:r>
              <a:rPr lang="pt-PT" i="1" dirty="0" smtClean="0">
                <a:solidFill>
                  <a:srgbClr val="002060"/>
                </a:solidFill>
              </a:rPr>
              <a:t>Este </a:t>
            </a:r>
            <a:r>
              <a:rPr lang="pt-PT" i="1" dirty="0" err="1" smtClean="0">
                <a:solidFill>
                  <a:srgbClr val="002060"/>
                </a:solidFill>
              </a:rPr>
              <a:t>powerpoint</a:t>
            </a:r>
            <a:r>
              <a:rPr lang="pt-PT" i="1" dirty="0" smtClean="0">
                <a:solidFill>
                  <a:srgbClr val="002060"/>
                </a:solidFill>
              </a:rPr>
              <a:t> destina-se a apoiar reuniões de reflexão / formação sobre esta temática.</a:t>
            </a:r>
          </a:p>
          <a:p>
            <a:pPr marL="0" indent="0">
              <a:buNone/>
            </a:pPr>
            <a:r>
              <a:rPr lang="pt-PT" i="1" dirty="0" smtClean="0">
                <a:solidFill>
                  <a:srgbClr val="002060"/>
                </a:solidFill>
              </a:rPr>
              <a:t>Contém o texto integral da Declaração </a:t>
            </a:r>
            <a:r>
              <a:rPr lang="pt-PT" i="1" dirty="0">
                <a:solidFill>
                  <a:srgbClr val="002060"/>
                </a:solidFill>
              </a:rPr>
              <a:t>Universal dos Direitos do </a:t>
            </a:r>
            <a:r>
              <a:rPr lang="pt-PT" i="1" dirty="0" smtClean="0">
                <a:solidFill>
                  <a:srgbClr val="002060"/>
                </a:solidFill>
              </a:rPr>
              <a:t>Homem, embora nem todos os artigos digam respeito a temas nos quais faça sentido  alguma atuação pastoral</a:t>
            </a:r>
            <a:r>
              <a:rPr lang="pt-PT" i="1" dirty="0">
                <a:solidFill>
                  <a:srgbClr val="002060"/>
                </a:solidFill>
              </a:rPr>
              <a:t> </a:t>
            </a:r>
            <a:r>
              <a:rPr lang="pt-PT" i="1" dirty="0" smtClean="0">
                <a:solidFill>
                  <a:srgbClr val="002060"/>
                </a:solidFill>
              </a:rPr>
              <a:t>na área da família.</a:t>
            </a:r>
          </a:p>
          <a:p>
            <a:pPr marL="0" indent="0">
              <a:buNone/>
            </a:pPr>
            <a:r>
              <a:rPr lang="pt-PT" i="1" dirty="0" smtClean="0">
                <a:solidFill>
                  <a:srgbClr val="002060"/>
                </a:solidFill>
              </a:rPr>
              <a:t>Pode ser utilizado em uma ou mais formações sobre esta temática e é distribuído em versão editável para permitir as adaptações que cada utilizador entenda fazer.</a:t>
            </a: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87220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15º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342900" lvl="0" indent="-342900">
              <a:lnSpc>
                <a:spcPct val="107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Todo o indivíduo tem direito a ter uma nacionalidade.</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Ninguém pode ser arbitrariamente privado da sua nacionalidade nem do direito de mudar de nacionalidade.</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Ø"/>
              <a:tabLst>
                <a:tab pos="457200" algn="l"/>
              </a:tabLst>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Os países têm o dever de assegurar condições razoáveis de obtenção e manutenção da nacionalidade, sem restrições para além das decorrentes desta Declaração.</a:t>
            </a:r>
          </a:p>
          <a:p>
            <a:pPr lvl="0">
              <a:lnSpc>
                <a:spcPct val="107000"/>
              </a:lnSpc>
              <a:spcAft>
                <a:spcPts val="800"/>
              </a:spcAft>
              <a:buFont typeface="Wingdings" panose="05000000000000000000" pitchFamily="2" charset="2"/>
              <a:buChar char="Ø"/>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Temos o dever de cuidar dos nossos direitos, deveres e responsabilidades enquanto cidadãos duma nação.</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44815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16º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342900" lvl="0" indent="-342900">
              <a:lnSpc>
                <a:spcPct val="107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A partir da idade núbil, o homem e a mulher têm o direito de casar e de constituir família, sem restrição alguma de raça, nacionalidade ou religião. Durante o casamento e na altura da sua dissolução, ambos têm direitos iguais</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marL="0" lvl="0" indent="0">
              <a:lnSpc>
                <a:spcPct val="107000"/>
              </a:lnSpc>
              <a:spcAft>
                <a:spcPts val="800"/>
              </a:spcAft>
              <a:buNone/>
              <a:tabLst>
                <a:tab pos="457200" algn="l"/>
              </a:tabLst>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Devemos garantir que: </a:t>
            </a:r>
          </a:p>
          <a:p>
            <a:pPr lvl="0">
              <a:lnSpc>
                <a:spcPct val="107000"/>
              </a:lnSpc>
              <a:spcAft>
                <a:spcPts val="800"/>
              </a:spcAft>
              <a:buFont typeface="Wingdings" panose="05000000000000000000" pitchFamily="2" charset="2"/>
              <a:buChar char="Ø"/>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A decisão de</a:t>
            </a: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 casamento não sofre entraves ou pressões</a:t>
            </a:r>
          </a:p>
          <a:p>
            <a:pPr lvl="0">
              <a:lnSpc>
                <a:spcPct val="107000"/>
              </a:lnSpc>
              <a:spcAft>
                <a:spcPts val="800"/>
              </a:spcAft>
              <a:buFont typeface="Wingdings" panose="05000000000000000000" pitchFamily="2" charset="2"/>
              <a:buChar char="Ø"/>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Ambos os cônjuges têm os mesmos direitos e também os mesmos deveres</a:t>
            </a:r>
            <a:endPar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05569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16º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514350" lvl="0" indent="-514350">
              <a:lnSpc>
                <a:spcPct val="107000"/>
              </a:lnSpc>
              <a:spcAft>
                <a:spcPts val="800"/>
              </a:spcAft>
              <a:buFont typeface="+mj-lt"/>
              <a:buAutoNum type="arabicPeriod" startAt="2"/>
              <a:tabLst>
                <a:tab pos="457200" algn="l"/>
              </a:tabLst>
            </a:pP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O </a:t>
            </a: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casamento não pode ser celebrado sem o livre e pleno consentimento dos futuros esposos.</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startAt="2"/>
              <a:tabLst>
                <a:tab pos="457200" algn="l"/>
              </a:tabLst>
            </a:pP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 A </a:t>
            </a: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família é o elemento natural e fundamental da sociedade e tem direito à proteção desta e do Estado.</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tabLst>
                <a:tab pos="457200" algn="l"/>
              </a:tabLst>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Casamentos forçados não podem existir e são passíveis de nulidade.</a:t>
            </a:r>
          </a:p>
          <a:p>
            <a:pPr marL="0" lvl="0" indent="0">
              <a:lnSpc>
                <a:spcPct val="107000"/>
              </a:lnSpc>
              <a:spcAft>
                <a:spcPts val="800"/>
              </a:spcAft>
              <a:buNone/>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O ponto 3. obriga-nos a exigir a proteção da família, a garantia da possibilidade de vida familiar, a participação da família na vida social e nas decisões políticas. </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08275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17º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342900" lvl="0" indent="-342900">
              <a:lnSpc>
                <a:spcPct val="107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Toda a pessoa, individual ou coletivamente, tem direito à propriedade.</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Ninguém pode ser arbitrariamente privado da sua propriedade.</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tabLst>
                <a:tab pos="457200" algn="l"/>
              </a:tabLst>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Devemos defender e garantir a propriedade, nossa e dos outros</a:t>
            </a:r>
          </a:p>
          <a:p>
            <a:pPr marL="0" lvl="0" indent="0">
              <a:lnSpc>
                <a:spcPct val="107000"/>
              </a:lnSpc>
              <a:spcAft>
                <a:spcPts val="800"/>
              </a:spcAft>
              <a:buNone/>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Devemos denunciar as manipulações com vista a apropriações fraudulentas</a:t>
            </a: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10729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18º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a:lnSpc>
                <a:spcPct val="100000"/>
              </a:lnSpc>
              <a:spcAft>
                <a:spcPts val="800"/>
              </a:spcAft>
              <a:tabLst>
                <a:tab pos="457200" algn="l"/>
              </a:tabLst>
            </a:pPr>
            <a:r>
              <a:rPr lang="pt-PT" dirty="0">
                <a:solidFill>
                  <a:srgbClr val="002060"/>
                </a:solidFill>
              </a:rPr>
              <a:t>Toda a pessoa tem direito à liberdade de pensamento, de consciência e de religião; este direito implica a liberdade de mudar de religião ou de convicção, assim como a liberdade de manifestar a religião ou convicção, sozinho ou em comum, tanto em público como em privado, pelo ensino, pela prática, pelo culto e pelos </a:t>
            </a:r>
            <a:r>
              <a:rPr lang="pt-PT" dirty="0" smtClean="0">
                <a:solidFill>
                  <a:srgbClr val="002060"/>
                </a:solidFill>
              </a:rPr>
              <a:t>ritos.</a:t>
            </a:r>
          </a:p>
          <a:p>
            <a:pPr marL="0" indent="0">
              <a:lnSpc>
                <a:spcPct val="100000"/>
              </a:lnSpc>
              <a:spcAft>
                <a:spcPts val="800"/>
              </a:spcAft>
              <a:buNone/>
              <a:tabLst>
                <a:tab pos="457200" algn="l"/>
              </a:tabLst>
            </a:pPr>
            <a:r>
              <a:rPr lang="pt-PT" i="1" dirty="0" smtClean="0">
                <a:solidFill>
                  <a:schemeClr val="accent4">
                    <a:lumMod val="50000"/>
                  </a:schemeClr>
                </a:solidFill>
              </a:rPr>
              <a:t>Devemos praticar a nossa religião, manifestar as nossas convicções e expor os nossos pensamentos sem receio</a:t>
            </a:r>
          </a:p>
          <a:p>
            <a:pPr marL="0" indent="0">
              <a:lnSpc>
                <a:spcPct val="100000"/>
              </a:lnSpc>
              <a:spcAft>
                <a:spcPts val="800"/>
              </a:spcAft>
              <a:buNone/>
              <a:tabLst>
                <a:tab pos="457200" algn="l"/>
              </a:tabLst>
            </a:pPr>
            <a:r>
              <a:rPr lang="pt-PT" i="1" dirty="0" smtClean="0">
                <a:solidFill>
                  <a:schemeClr val="accent4">
                    <a:lumMod val="50000"/>
                  </a:schemeClr>
                </a:solidFill>
              </a:rPr>
              <a:t>Do mesmo modo, devemos aceitar as dos outros</a:t>
            </a: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35047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19º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a:lnSpc>
                <a:spcPct val="100000"/>
              </a:lnSpc>
            </a:pPr>
            <a:r>
              <a:rPr lang="pt-PT" dirty="0">
                <a:solidFill>
                  <a:srgbClr val="002060"/>
                </a:solidFill>
              </a:rPr>
              <a:t>Todo o indivíduo tem direito à liberdade de opinião e de expressão, o que implica o direito de não ser inquietado pelas suas opiniões e o de procurar, receber e difundir, sem consideração de fronteiras, informações e ideias por qualquer meio de expressão</a:t>
            </a:r>
            <a:r>
              <a:rPr lang="pt-PT" dirty="0" smtClean="0">
                <a:solidFill>
                  <a:srgbClr val="002060"/>
                </a:solidFill>
              </a:rPr>
              <a:t>.</a:t>
            </a:r>
          </a:p>
          <a:p>
            <a:pPr marL="0" indent="0">
              <a:lnSpc>
                <a:spcPct val="100000"/>
              </a:lnSpc>
              <a:buNone/>
            </a:pPr>
            <a:r>
              <a:rPr lang="pt-PT" i="1" dirty="0" smtClean="0">
                <a:solidFill>
                  <a:schemeClr val="accent4">
                    <a:lumMod val="50000"/>
                  </a:schemeClr>
                </a:solidFill>
              </a:rPr>
              <a:t>Sem prejuízo deste direito, temos o dever de expor as nossas opiniões de forma que não ofendam quem pense de maneira diferente</a:t>
            </a:r>
          </a:p>
          <a:p>
            <a:pPr marL="0" indent="0">
              <a:lnSpc>
                <a:spcPct val="100000"/>
              </a:lnSpc>
              <a:buNone/>
            </a:pPr>
            <a:r>
              <a:rPr lang="pt-PT" i="1" dirty="0" smtClean="0">
                <a:solidFill>
                  <a:schemeClr val="accent4">
                    <a:lumMod val="50000"/>
                  </a:schemeClr>
                </a:solidFill>
              </a:rPr>
              <a:t>Temos também o dever de acolher com respeito e tolerância quem pense de modo diverso do nosso </a:t>
            </a:r>
            <a:endParaRPr lang="pt-PT" i="1" dirty="0">
              <a:solidFill>
                <a:schemeClr val="accent4">
                  <a:lumMod val="50000"/>
                </a:schemeClr>
              </a:solidFill>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18856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20º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342900" lvl="0" indent="-342900">
              <a:lnSpc>
                <a:spcPct val="107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Toda a pessoa tem direito à liberdade de reunião e de associação pacíficas.</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Ninguém pode ser obrigado a fazer parte de uma associação</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marL="342900" lvl="0" indent="-342900">
              <a:lnSpc>
                <a:spcPct val="107000"/>
              </a:lnSpc>
              <a:spcAft>
                <a:spcPts val="800"/>
              </a:spcAft>
              <a:buFont typeface="+mj-lt"/>
              <a:buAutoNum type="arabicPeriod"/>
              <a:tabLst>
                <a:tab pos="457200" algn="l"/>
              </a:tabLst>
            </a:pPr>
            <a:endParaRPr lang="pt-PT"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lvl="0" indent="0">
              <a:lnSpc>
                <a:spcPct val="107000"/>
              </a:lnSpc>
              <a:spcAft>
                <a:spcPts val="800"/>
              </a:spcAft>
              <a:buNone/>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Temos o dever de reunir forças e associar-nos para defender e concretizar as causas em que acreditamos.</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69004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21º</a:t>
            </a:r>
            <a:endParaRPr lang="pt-PT" b="1" dirty="0">
              <a:solidFill>
                <a:srgbClr val="002060"/>
              </a:solidFill>
            </a:endParaRPr>
          </a:p>
        </p:txBody>
      </p:sp>
      <p:sp>
        <p:nvSpPr>
          <p:cNvPr id="3" name="Marcador de Posição de Conteúdo 2"/>
          <p:cNvSpPr>
            <a:spLocks noGrp="1"/>
          </p:cNvSpPr>
          <p:nvPr>
            <p:ph idx="1"/>
          </p:nvPr>
        </p:nvSpPr>
        <p:spPr>
          <a:xfrm>
            <a:off x="130629" y="1378053"/>
            <a:ext cx="8882742" cy="4978297"/>
          </a:xfrm>
        </p:spPr>
        <p:txBody>
          <a:bodyPr>
            <a:noAutofit/>
          </a:bodyPr>
          <a:lstStyle/>
          <a:p>
            <a:pPr marL="342900" lvl="0" indent="-342900">
              <a:lnSpc>
                <a:spcPct val="100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Toda a pessoa tem o direito de tomar parte na direção dos negócios públicos do seu país, quer diretamente, quer por intermédio de representantes livremente escolhidos.</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Toda a pessoa tem direito de acesso, em condições de igualdade, às funções públicas do seu país</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lvl="0">
              <a:lnSpc>
                <a:spcPct val="100000"/>
              </a:lnSpc>
              <a:spcAft>
                <a:spcPts val="800"/>
              </a:spcAft>
              <a:buFont typeface="Wingdings" panose="05000000000000000000" pitchFamily="2" charset="2"/>
              <a:buChar char="Ø"/>
              <a:tabLst>
                <a:tab pos="457200" algn="l"/>
              </a:tabLst>
            </a:pPr>
            <a:endParaRPr lang="pt-PT" sz="1200" i="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lvl="0" indent="0">
              <a:lnSpc>
                <a:spcPct val="100000"/>
              </a:lnSpc>
              <a:spcAft>
                <a:spcPts val="800"/>
              </a:spcAft>
              <a:buNone/>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Temos o dever de participar na vida política através dos meios disponíveis: voto, reuniões públicas, consultas, espaços de opinião, exercício de cargos públicos.</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05553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21º (</a:t>
            </a:r>
            <a:r>
              <a:rPr lang="pt-PT" b="1" dirty="0" err="1" smtClean="0">
                <a:solidFill>
                  <a:srgbClr val="002060"/>
                </a:solidFill>
              </a:rPr>
              <a:t>cont</a:t>
            </a:r>
            <a:r>
              <a:rPr lang="pt-PT" b="1" dirty="0" smtClean="0">
                <a:solidFill>
                  <a:srgbClr val="002060"/>
                </a:solidFill>
              </a:rPr>
              <a:t>.)</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514350" lvl="0" indent="-514350">
              <a:lnSpc>
                <a:spcPct val="107000"/>
              </a:lnSpc>
              <a:spcAft>
                <a:spcPts val="800"/>
              </a:spcAft>
              <a:buFont typeface="+mj-lt"/>
              <a:buAutoNum type="arabicPeriod" startAt="3"/>
              <a:tabLst>
                <a:tab pos="457200" algn="l"/>
              </a:tabLst>
            </a:pP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 </a:t>
            </a: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vontade do povo é o fundamento da autoridade dos poderes públicos; e deve exprimir-se através de eleições honestas a realizar periodicamente por sufrágio universal e igual, com voto secreto ou segundo processo equivalente que salvaguarde a liberdade de voto</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marL="514350" lvl="0" indent="-514350">
              <a:lnSpc>
                <a:spcPct val="107000"/>
              </a:lnSpc>
              <a:spcAft>
                <a:spcPts val="800"/>
              </a:spcAft>
              <a:buFont typeface="+mj-lt"/>
              <a:buAutoNum type="arabicPeriod" startAt="3"/>
              <a:tabLst>
                <a:tab pos="457200" algn="l"/>
              </a:tabLst>
            </a:pPr>
            <a:endParaRPr lang="pt-PT"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lvl="0" indent="0">
              <a:lnSpc>
                <a:spcPct val="107000"/>
              </a:lnSpc>
              <a:spcAft>
                <a:spcPts val="800"/>
              </a:spcAft>
              <a:buNone/>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Não participar nas eleições com o nosso voto é não cumprir um dever fundamental!</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09384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22º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r>
              <a:rPr lang="pt-PT" dirty="0">
                <a:solidFill>
                  <a:srgbClr val="002060"/>
                </a:solidFill>
              </a:rPr>
              <a:t>Toda a pessoa, como membro da sociedade, tem direito à segurança social; e pode legitimamente exigir a satisfação dos direitos económicos, sociais e culturais indispensáveis, graças ao esforço nacional e à cooperação internacional, de harmonia com a organização e os recursos de cada país</a:t>
            </a:r>
            <a:r>
              <a:rPr lang="pt-PT" dirty="0" smtClean="0">
                <a:solidFill>
                  <a:srgbClr val="002060"/>
                </a:solidFill>
              </a:rPr>
              <a:t>.</a:t>
            </a:r>
          </a:p>
          <a:p>
            <a:endParaRPr lang="pt-PT" dirty="0">
              <a:solidFill>
                <a:srgbClr val="002060"/>
              </a:solidFill>
            </a:endParaRPr>
          </a:p>
          <a:p>
            <a:pPr marL="0" indent="0">
              <a:buNone/>
            </a:pPr>
            <a:r>
              <a:rPr lang="pt-PT" i="1" dirty="0" smtClean="0">
                <a:solidFill>
                  <a:schemeClr val="accent4">
                    <a:lumMod val="50000"/>
                  </a:schemeClr>
                </a:solidFill>
              </a:rPr>
              <a:t>Temos o dever de contribuir, na medida das nossas capacidades, para a vida social e económica e de não nos acomodarmos à proteção do Estado ou doutras entidades.</a:t>
            </a:r>
            <a:endParaRPr lang="pt-PT" i="1" dirty="0">
              <a:solidFill>
                <a:schemeClr val="accent4">
                  <a:lumMod val="50000"/>
                </a:schemeClr>
              </a:solidFill>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8166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8"/>
            <a:ext cx="6477544" cy="1124039"/>
          </a:xfrm>
        </p:spPr>
        <p:txBody>
          <a:bodyPr/>
          <a:lstStyle/>
          <a:p>
            <a:r>
              <a:rPr lang="pt-PT" b="1" dirty="0" smtClean="0">
                <a:solidFill>
                  <a:srgbClr val="002060"/>
                </a:solidFill>
              </a:rPr>
              <a:t>Proclamação</a:t>
            </a:r>
            <a:endParaRPr lang="pt-PT" b="1" dirty="0">
              <a:solidFill>
                <a:srgbClr val="002060"/>
              </a:solidFill>
            </a:endParaRPr>
          </a:p>
        </p:txBody>
      </p:sp>
      <p:sp>
        <p:nvSpPr>
          <p:cNvPr id="3" name="Marcador de Posição de Conteúdo 2"/>
          <p:cNvSpPr>
            <a:spLocks noGrp="1"/>
          </p:cNvSpPr>
          <p:nvPr>
            <p:ph idx="1"/>
          </p:nvPr>
        </p:nvSpPr>
        <p:spPr>
          <a:xfrm>
            <a:off x="130629" y="1468621"/>
            <a:ext cx="8882742" cy="4788964"/>
          </a:xfrm>
        </p:spPr>
        <p:txBody>
          <a:bodyPr>
            <a:noAutofit/>
          </a:bodyPr>
          <a:lstStyle/>
          <a:p>
            <a:pPr marL="0" indent="0">
              <a:buNone/>
            </a:pPr>
            <a:r>
              <a:rPr lang="pt-PT" b="1" dirty="0">
                <a:solidFill>
                  <a:srgbClr val="002060"/>
                </a:solidFill>
              </a:rPr>
              <a:t>A Assembleia Geral</a:t>
            </a:r>
            <a:endParaRPr lang="pt-PT" dirty="0">
              <a:solidFill>
                <a:srgbClr val="002060"/>
              </a:solidFill>
            </a:endParaRPr>
          </a:p>
          <a:p>
            <a:pPr marL="0" indent="0">
              <a:buNone/>
            </a:pPr>
            <a:r>
              <a:rPr lang="pt-PT" dirty="0">
                <a:solidFill>
                  <a:srgbClr val="002060"/>
                </a:solidFill>
              </a:rPr>
              <a:t>Proclama a presente Declaração Universal dos Direitos do Homem como </a:t>
            </a:r>
            <a:r>
              <a:rPr lang="pt-PT" u="sng" dirty="0">
                <a:solidFill>
                  <a:srgbClr val="002060"/>
                </a:solidFill>
              </a:rPr>
              <a:t>ideal comum a atingir por todos os povos e todas as naçõe</a:t>
            </a:r>
            <a:r>
              <a:rPr lang="pt-PT" dirty="0">
                <a:solidFill>
                  <a:srgbClr val="002060"/>
                </a:solidFill>
              </a:rPr>
              <a:t>s, a fim de que </a:t>
            </a:r>
            <a:r>
              <a:rPr lang="pt-PT" u="sng" dirty="0">
                <a:solidFill>
                  <a:srgbClr val="002060"/>
                </a:solidFill>
              </a:rPr>
              <a:t>todos os indivíduos e todos os órgãos da sociedade</a:t>
            </a:r>
            <a:r>
              <a:rPr lang="pt-PT" dirty="0">
                <a:solidFill>
                  <a:srgbClr val="002060"/>
                </a:solidFill>
              </a:rPr>
              <a:t>, tendo-a constantemente no espírito, </a:t>
            </a:r>
            <a:r>
              <a:rPr lang="pt-PT" u="sng" dirty="0">
                <a:solidFill>
                  <a:srgbClr val="002060"/>
                </a:solidFill>
              </a:rPr>
              <a:t>se esforcem</a:t>
            </a:r>
            <a:r>
              <a:rPr lang="pt-PT" dirty="0">
                <a:solidFill>
                  <a:srgbClr val="002060"/>
                </a:solidFill>
              </a:rPr>
              <a:t>, pelo ensino e pela educação, </a:t>
            </a:r>
            <a:r>
              <a:rPr lang="pt-PT" u="sng" dirty="0">
                <a:solidFill>
                  <a:srgbClr val="002060"/>
                </a:solidFill>
              </a:rPr>
              <a:t>por desenvolver o respeito desses direitos e liberdades</a:t>
            </a:r>
            <a:r>
              <a:rPr lang="pt-PT" dirty="0">
                <a:solidFill>
                  <a:srgbClr val="002060"/>
                </a:solidFill>
              </a:rPr>
              <a:t> e </a:t>
            </a:r>
            <a:r>
              <a:rPr lang="pt-PT" u="sng" dirty="0">
                <a:solidFill>
                  <a:srgbClr val="002060"/>
                </a:solidFill>
              </a:rPr>
              <a:t>por pro</a:t>
            </a:r>
            <a:r>
              <a:rPr lang="pt-PT" dirty="0">
                <a:solidFill>
                  <a:srgbClr val="002060"/>
                </a:solidFill>
              </a:rPr>
              <a:t>mover, por medidas progressivas de ordem nacional e internacional, </a:t>
            </a:r>
            <a:r>
              <a:rPr lang="pt-PT" u="sng" dirty="0">
                <a:solidFill>
                  <a:srgbClr val="002060"/>
                </a:solidFill>
              </a:rPr>
              <a:t>o seu reconhecimento e a sua aplicação universais e efetivos </a:t>
            </a:r>
            <a:r>
              <a:rPr lang="pt-PT" dirty="0">
                <a:solidFill>
                  <a:srgbClr val="002060"/>
                </a:solidFill>
              </a:rPr>
              <a:t>tanto entre as populações dos próprios Estados membros como entre as dos territórios colocados sob a sua jurisdição.</a:t>
            </a:r>
          </a:p>
          <a:p>
            <a:pPr marL="0" indent="0">
              <a:buNone/>
            </a:pPr>
            <a:endParaRPr lang="pt-PT" dirty="0" smtClean="0">
              <a:solidFill>
                <a:srgbClr val="002060"/>
              </a:solidFill>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85321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23º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342900" lvl="0" indent="-342900">
              <a:lnSpc>
                <a:spcPct val="100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Toda a pessoa tem direito ao trabalho, à livre escolha do trabalho, a condições equitativas e satisfatórias de trabalho e à proteção contra o desemprego.</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Todos têm direito, sem discriminação alguma, a salário igual por trabalho igual</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marL="0" lvl="0" indent="0">
              <a:lnSpc>
                <a:spcPct val="100000"/>
              </a:lnSpc>
              <a:spcAft>
                <a:spcPts val="800"/>
              </a:spcAft>
              <a:buNone/>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Temos o dever de aplicar estes direitos quando somos patrões.</a:t>
            </a:r>
          </a:p>
          <a:p>
            <a:pPr marL="0" lvl="0" indent="0">
              <a:lnSpc>
                <a:spcPct val="100000"/>
              </a:lnSpc>
              <a:spcAft>
                <a:spcPts val="800"/>
              </a:spcAft>
              <a:buNone/>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Não devemos acomodar-nos a situações laborais que nos oprimem física, psicológica ou economicamente.</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64829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23º (</a:t>
            </a:r>
            <a:r>
              <a:rPr lang="pt-PT" b="1" dirty="0" err="1" smtClean="0">
                <a:solidFill>
                  <a:srgbClr val="002060"/>
                </a:solidFill>
              </a:rPr>
              <a:t>cont</a:t>
            </a:r>
            <a:r>
              <a:rPr lang="pt-PT" b="1" dirty="0" smtClean="0">
                <a:solidFill>
                  <a:srgbClr val="002060"/>
                </a:solidFill>
              </a:rPr>
              <a:t>.)</a:t>
            </a:r>
            <a:endParaRPr lang="pt-PT" b="1" dirty="0">
              <a:solidFill>
                <a:srgbClr val="002060"/>
              </a:solidFill>
            </a:endParaRPr>
          </a:p>
        </p:txBody>
      </p:sp>
      <p:sp>
        <p:nvSpPr>
          <p:cNvPr id="3" name="Marcador de Posição de Conteúdo 2"/>
          <p:cNvSpPr>
            <a:spLocks noGrp="1"/>
          </p:cNvSpPr>
          <p:nvPr>
            <p:ph idx="1"/>
          </p:nvPr>
        </p:nvSpPr>
        <p:spPr>
          <a:xfrm>
            <a:off x="130629" y="1378053"/>
            <a:ext cx="8882742" cy="5127249"/>
          </a:xfrm>
        </p:spPr>
        <p:txBody>
          <a:bodyPr>
            <a:noAutofit/>
          </a:bodyPr>
          <a:lstStyle/>
          <a:p>
            <a:pPr marL="514350" lvl="0" indent="-514350">
              <a:lnSpc>
                <a:spcPct val="107000"/>
              </a:lnSpc>
              <a:spcAft>
                <a:spcPts val="800"/>
              </a:spcAft>
              <a:buFont typeface="+mj-lt"/>
              <a:buAutoNum type="arabicPeriod" startAt="3"/>
              <a:tabLst>
                <a:tab pos="457200" algn="l"/>
              </a:tabLst>
            </a:pP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Quem </a:t>
            </a: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trabalha tem direito a uma remuneração equitativa e satisfatória, que lhe permita e à sua família uma existência conforme com a dignidade humana, e completada, se possível, por todos os outros meios de proteção social.</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07000"/>
              </a:lnSpc>
              <a:spcAft>
                <a:spcPts val="800"/>
              </a:spcAft>
              <a:buFont typeface="+mj-lt"/>
              <a:buAutoNum type="arabicPeriod" startAt="3"/>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Toda a pessoa tem o direito de fundar com outras pessoas sindicatos e de se filiar em sindicatos para a defesa dos seus interesses</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marL="0" lvl="0" indent="0">
              <a:lnSpc>
                <a:spcPct val="107000"/>
              </a:lnSpc>
              <a:spcBef>
                <a:spcPts val="600"/>
              </a:spcBef>
              <a:spcAft>
                <a:spcPts val="600"/>
              </a:spcAft>
              <a:buNone/>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Temos o dever de gerir com cuidado os nossos proventos.</a:t>
            </a:r>
          </a:p>
          <a:p>
            <a:pPr marL="0" lvl="0" indent="0">
              <a:lnSpc>
                <a:spcPct val="107000"/>
              </a:lnSpc>
              <a:spcBef>
                <a:spcPts val="600"/>
              </a:spcBef>
              <a:spcAft>
                <a:spcPts val="600"/>
              </a:spcAft>
              <a:buNone/>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Temos o dever de aceitar a intervenção sindical</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18674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24º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a:lnSpc>
                <a:spcPct val="107000"/>
              </a:lnSpc>
              <a:spcAft>
                <a:spcPts val="800"/>
              </a:spcAf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Toda a pessoa tem direito ao repouso e aos lazeres e, especialmente, a uma limitação razoável da duração do trabalho e a férias periódicas pagas</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marL="0" indent="0">
              <a:lnSpc>
                <a:spcPct val="107000"/>
              </a:lnSpc>
              <a:spcAft>
                <a:spcPts val="800"/>
              </a:spcAft>
              <a:buNone/>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Temos o dever de descansar para recuperar forças e para ter mais tempo com a família; não podemos “vender” esse dever em nome do acesso a mais dinheiro.</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65099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25º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342900" lvl="0" indent="-342900">
              <a:lnSpc>
                <a:spcPct val="107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Toda a pessoa tem direito a um nível de vida suficiente para lhe assegurar e à sua família a saúde e o bem-estar, principalmente quanto à alimentação, ao vestuário, ao alojamento, à assistência médica e ainda quanto aos serviços sociais necessários, </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marL="0" indent="0">
              <a:lnSpc>
                <a:spcPct val="107000"/>
              </a:lnSpc>
              <a:spcBef>
                <a:spcPts val="600"/>
              </a:spcBef>
              <a:spcAft>
                <a:spcPts val="600"/>
              </a:spcAft>
              <a:buNone/>
              <a:tabLst>
                <a:tab pos="457200" algn="l"/>
              </a:tabLst>
            </a:pPr>
            <a:r>
              <a:rPr lang="pt-PT" i="1" dirty="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Temos o dever de </a:t>
            </a:r>
            <a:endPar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ts val="600"/>
              </a:spcBef>
              <a:spcAft>
                <a:spcPts val="600"/>
              </a:spcAft>
              <a:buFont typeface="Wingdings" panose="05000000000000000000" pitchFamily="2" charset="2"/>
              <a:buChar char="Ø"/>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definir </a:t>
            </a:r>
            <a:r>
              <a:rPr lang="pt-PT" i="1" dirty="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prioridades nos </a:t>
            </a: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gastos, </a:t>
            </a:r>
            <a:r>
              <a:rPr lang="pt-PT" i="1" dirty="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para garantir em primeiro lugar as necessidades </a:t>
            </a: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básicas da família</a:t>
            </a:r>
          </a:p>
          <a:p>
            <a:pPr>
              <a:lnSpc>
                <a:spcPct val="107000"/>
              </a:lnSpc>
              <a:spcBef>
                <a:spcPts val="600"/>
              </a:spcBef>
              <a:spcAft>
                <a:spcPts val="600"/>
              </a:spcAft>
              <a:buFont typeface="Wingdings" panose="05000000000000000000" pitchFamily="2" charset="2"/>
              <a:buChar char="Ø"/>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ensinar </a:t>
            </a:r>
            <a:r>
              <a:rPr lang="pt-PT" i="1" dirty="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os filhos nesse sentido.</a:t>
            </a:r>
          </a:p>
          <a:p>
            <a:pPr marL="342900" lvl="0" indent="-342900">
              <a:lnSpc>
                <a:spcPct val="107000"/>
              </a:lnSpc>
              <a:spcAft>
                <a:spcPts val="800"/>
              </a:spcAft>
              <a:buFont typeface="+mj-lt"/>
              <a:buAutoNum type="arabicPeriod"/>
              <a:tabLst>
                <a:tab pos="457200" algn="l"/>
              </a:tabLst>
            </a:pP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33</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57818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25º (</a:t>
            </a:r>
            <a:r>
              <a:rPr lang="pt-PT" b="1" dirty="0" err="1" smtClean="0">
                <a:solidFill>
                  <a:srgbClr val="002060"/>
                </a:solidFill>
              </a:rPr>
              <a:t>cont</a:t>
            </a:r>
            <a:r>
              <a:rPr lang="pt-PT" b="1" dirty="0" smtClean="0">
                <a:solidFill>
                  <a:srgbClr val="002060"/>
                </a:solidFill>
              </a:rPr>
              <a:t>.)</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514350" lvl="0" indent="-514350">
              <a:lnSpc>
                <a:spcPct val="107000"/>
              </a:lnSpc>
              <a:spcAft>
                <a:spcPts val="800"/>
              </a:spcAft>
              <a:buFont typeface="+mj-lt"/>
              <a:buAutoNum type="arabicPeriod"/>
              <a:tabLst>
                <a:tab pos="457200" algn="l"/>
              </a:tabLst>
            </a:pP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e tem direito à segurança no desemprego, na doença, na invalidez, na viuvez, na velhice ou noutros casos de perda de meios de subsistência por circunstâncias independentes da sua vontade</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marL="514350" lvl="0" indent="-514350">
              <a:lnSpc>
                <a:spcPct val="107000"/>
              </a:lnSpc>
              <a:spcAft>
                <a:spcPts val="800"/>
              </a:spcAft>
              <a:buFont typeface="+mj-lt"/>
              <a:buAutoNum type="arabicPeriod"/>
              <a:tabLst>
                <a:tab pos="457200" algn="l"/>
              </a:tabLst>
            </a:pPr>
            <a:endParaRPr lang="pt-PT"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lvl="0" indent="0">
              <a:lnSpc>
                <a:spcPct val="107000"/>
              </a:lnSpc>
              <a:spcAft>
                <a:spcPts val="800"/>
              </a:spcAft>
              <a:buNone/>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Temos o dever de prover às necessidades de quem se encontra nestas situações e de ajudar essas pessoas a acederem aos seus direitos.</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34</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16358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25º (</a:t>
            </a:r>
            <a:r>
              <a:rPr lang="pt-PT" b="1" dirty="0" err="1" smtClean="0">
                <a:solidFill>
                  <a:srgbClr val="002060"/>
                </a:solidFill>
              </a:rPr>
              <a:t>cont</a:t>
            </a:r>
            <a:r>
              <a:rPr lang="pt-PT" b="1" dirty="0" smtClean="0">
                <a:solidFill>
                  <a:srgbClr val="002060"/>
                </a:solidFill>
              </a:rPr>
              <a:t>.)</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514350" lvl="0" indent="-514350">
              <a:lnSpc>
                <a:spcPct val="107000"/>
              </a:lnSpc>
              <a:spcAft>
                <a:spcPts val="800"/>
              </a:spcAft>
              <a:buFont typeface="+mj-lt"/>
              <a:buAutoNum type="arabicPeriod" startAt="2"/>
              <a:tabLst>
                <a:tab pos="457200" algn="l"/>
              </a:tabLst>
            </a:pP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 </a:t>
            </a: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maternidade e a infância têm direito a ajuda e a assistência especiais. Todas as crianças, nascidas dentro ou fora do matrimónio, gozam da mesma proteção social</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marL="0" indent="0">
              <a:lnSpc>
                <a:spcPct val="107000"/>
              </a:lnSpc>
              <a:spcAft>
                <a:spcPts val="800"/>
              </a:spcAft>
              <a:buNone/>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Aspetos especiais a cuidar são </a:t>
            </a:r>
          </a:p>
          <a:p>
            <a:pPr>
              <a:lnSpc>
                <a:spcPct val="107000"/>
              </a:lnSpc>
              <a:spcAft>
                <a:spcPts val="800"/>
              </a:spcAft>
              <a:buFont typeface="Wingdings" panose="05000000000000000000" pitchFamily="2" charset="2"/>
              <a:buChar char="Ø"/>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a </a:t>
            </a:r>
            <a:r>
              <a:rPr lang="pt-PT" i="1" dirty="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proteção laboral das </a:t>
            </a: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mães</a:t>
            </a:r>
          </a:p>
          <a:p>
            <a:pPr>
              <a:lnSpc>
                <a:spcPct val="107000"/>
              </a:lnSpc>
              <a:spcAft>
                <a:spcPts val="800"/>
              </a:spcAft>
              <a:buFont typeface="Wingdings" panose="05000000000000000000" pitchFamily="2" charset="2"/>
              <a:buChar char="Ø"/>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o direito dos pais a cuidar dos filhos</a:t>
            </a:r>
          </a:p>
          <a:p>
            <a:pPr>
              <a:lnSpc>
                <a:spcPct val="107000"/>
              </a:lnSpc>
              <a:spcAft>
                <a:spcPts val="800"/>
              </a:spcAft>
              <a:buFont typeface="Wingdings" panose="05000000000000000000" pitchFamily="2" charset="2"/>
              <a:buChar char="Ø"/>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o acesso aos cuidados de saúde materno-infantil.</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24981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26º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342900" lvl="0" indent="-342900">
              <a:lnSpc>
                <a:spcPct val="107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Toda a pessoa tem direito à educação. A educação deve ser gratuita, pelo menos a correspondente ao ensino elementar fundamental. O ensino elementar é obrigatório. O ensino técnico e profissional deve ser generalizado; o acesso aos estudos superiores deve estar aberto a todos em plena igualdade, em função do seu mérito</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marL="0" lvl="0" indent="0">
              <a:lnSpc>
                <a:spcPct val="107000"/>
              </a:lnSpc>
              <a:spcAft>
                <a:spcPts val="800"/>
              </a:spcAft>
              <a:buNone/>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Não podemos negligenciar o dever de nos educarmos ao longo da vida e de exigir aos filhos esse mesmo dever.</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36</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67453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26º (</a:t>
            </a:r>
            <a:r>
              <a:rPr lang="pt-PT" b="1" dirty="0" err="1" smtClean="0">
                <a:solidFill>
                  <a:srgbClr val="002060"/>
                </a:solidFill>
              </a:rPr>
              <a:t>cont</a:t>
            </a:r>
            <a:r>
              <a:rPr lang="pt-PT" b="1" dirty="0" smtClean="0">
                <a:solidFill>
                  <a:srgbClr val="002060"/>
                </a:solidFill>
              </a:rPr>
              <a:t>.)</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514350" lvl="0" indent="-514350">
              <a:lnSpc>
                <a:spcPct val="107000"/>
              </a:lnSpc>
              <a:spcAft>
                <a:spcPts val="800"/>
              </a:spcAft>
              <a:buFont typeface="+mj-lt"/>
              <a:buAutoNum type="arabicPeriod" startAt="2"/>
              <a:tabLst>
                <a:tab pos="457200" algn="l"/>
              </a:tabLst>
            </a:pPr>
            <a:r>
              <a:rPr lang="pt-PT" u="sng"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 </a:t>
            </a:r>
            <a:r>
              <a:rPr lang="pt-PT" u="sng" dirty="0">
                <a:solidFill>
                  <a:srgbClr val="002060"/>
                </a:solidFill>
                <a:latin typeface="Calibri" panose="020F0502020204030204" pitchFamily="34" charset="0"/>
                <a:ea typeface="Calibri" panose="020F0502020204030204" pitchFamily="34" charset="0"/>
                <a:cs typeface="Calibri" panose="020F0502020204030204" pitchFamily="34" charset="0"/>
              </a:rPr>
              <a:t>educação deve</a:t>
            </a: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 visar </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 </a:t>
            </a: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plena </a:t>
            </a:r>
            <a:r>
              <a:rPr lang="pt-PT" u="sng" dirty="0">
                <a:solidFill>
                  <a:srgbClr val="002060"/>
                </a:solidFill>
                <a:latin typeface="Calibri" panose="020F0502020204030204" pitchFamily="34" charset="0"/>
                <a:ea typeface="Calibri" panose="020F0502020204030204" pitchFamily="34" charset="0"/>
                <a:cs typeface="Calibri" panose="020F0502020204030204" pitchFamily="34" charset="0"/>
              </a:rPr>
              <a:t>expansão da personalidade humana</a:t>
            </a: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 e </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o </a:t>
            </a:r>
            <a:r>
              <a:rPr lang="pt-PT" u="sng" dirty="0">
                <a:solidFill>
                  <a:srgbClr val="002060"/>
                </a:solidFill>
                <a:latin typeface="Calibri" panose="020F0502020204030204" pitchFamily="34" charset="0"/>
                <a:ea typeface="Calibri" panose="020F0502020204030204" pitchFamily="34" charset="0"/>
                <a:cs typeface="Calibri" panose="020F0502020204030204" pitchFamily="34" charset="0"/>
              </a:rPr>
              <a:t>reforço dos direitos do homem</a:t>
            </a: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 e </a:t>
            </a:r>
            <a:r>
              <a:rPr lang="pt-PT" u="sng" dirty="0">
                <a:solidFill>
                  <a:srgbClr val="002060"/>
                </a:solidFill>
                <a:latin typeface="Calibri" panose="020F0502020204030204" pitchFamily="34" charset="0"/>
                <a:ea typeface="Calibri" panose="020F0502020204030204" pitchFamily="34" charset="0"/>
                <a:cs typeface="Calibri" panose="020F0502020204030204" pitchFamily="34" charset="0"/>
              </a:rPr>
              <a:t>das liberdades fundamentais </a:t>
            </a: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e deve </a:t>
            </a:r>
            <a:r>
              <a:rPr lang="pt-PT" u="sng" dirty="0">
                <a:solidFill>
                  <a:srgbClr val="002060"/>
                </a:solidFill>
                <a:latin typeface="Calibri" panose="020F0502020204030204" pitchFamily="34" charset="0"/>
                <a:ea typeface="Calibri" panose="020F0502020204030204" pitchFamily="34" charset="0"/>
                <a:cs typeface="Calibri" panose="020F0502020204030204" pitchFamily="34" charset="0"/>
              </a:rPr>
              <a:t>favorecer a compreensão, a tolerância e a amizade entre todas as nações e todos os grupos raciais ou religiosos</a:t>
            </a: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 bem como o desenvolvimento das atividades das Nações Unidas para a manutenção da paz</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marL="0" lvl="0" indent="0">
              <a:lnSpc>
                <a:spcPct val="107000"/>
              </a:lnSpc>
              <a:spcAft>
                <a:spcPts val="800"/>
              </a:spcAft>
              <a:buNone/>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Deve também visar a amizade com aqueles que têm opções de vida ou condições económicas diversas das nossas!</a:t>
            </a: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37</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53019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26º (</a:t>
            </a:r>
            <a:r>
              <a:rPr lang="pt-PT" b="1" dirty="0" err="1" smtClean="0">
                <a:solidFill>
                  <a:srgbClr val="002060"/>
                </a:solidFill>
              </a:rPr>
              <a:t>cont</a:t>
            </a:r>
            <a:r>
              <a:rPr lang="pt-PT" b="1" dirty="0" smtClean="0">
                <a:solidFill>
                  <a:srgbClr val="002060"/>
                </a:solidFill>
              </a:rPr>
              <a:t>.)</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514350" lvl="0" indent="-514350">
              <a:lnSpc>
                <a:spcPct val="107000"/>
              </a:lnSpc>
              <a:spcAft>
                <a:spcPts val="800"/>
              </a:spcAft>
              <a:buFont typeface="+mj-lt"/>
              <a:buAutoNum type="arabicPeriod" startAt="3"/>
              <a:tabLst>
                <a:tab pos="457200" algn="l"/>
              </a:tabLst>
            </a:pP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Aos </a:t>
            </a: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pais pertence a prioridade do direito de escolher o género de educação a dar aos filhos</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marL="514350" lvl="0" indent="-514350">
              <a:lnSpc>
                <a:spcPct val="107000"/>
              </a:lnSpc>
              <a:spcAft>
                <a:spcPts val="800"/>
              </a:spcAft>
              <a:buFont typeface="+mj-lt"/>
              <a:buAutoNum type="arabicPeriod" startAt="3"/>
              <a:tabLst>
                <a:tab pos="457200" algn="l"/>
              </a:tabLst>
            </a:pPr>
            <a:endParaRPr lang="pt-PT"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lvl="0" indent="0">
              <a:lnSpc>
                <a:spcPct val="107000"/>
              </a:lnSpc>
              <a:spcAft>
                <a:spcPts val="800"/>
              </a:spcAft>
              <a:buNone/>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Temos o dever de conhecer as várias ofertas educativas, seus objetivos e projetos, para decidir capazmente, de acordo com o ponto anterior.</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38</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331612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27º</a:t>
            </a:r>
            <a:endParaRPr lang="pt-PT" b="1" dirty="0">
              <a:solidFill>
                <a:srgbClr val="002060"/>
              </a:solidFill>
            </a:endParaRPr>
          </a:p>
        </p:txBody>
      </p:sp>
      <p:sp>
        <p:nvSpPr>
          <p:cNvPr id="3" name="Marcador de Posição de Conteúdo 2"/>
          <p:cNvSpPr>
            <a:spLocks noGrp="1"/>
          </p:cNvSpPr>
          <p:nvPr>
            <p:ph idx="1"/>
          </p:nvPr>
        </p:nvSpPr>
        <p:spPr>
          <a:xfrm>
            <a:off x="130629" y="1378053"/>
            <a:ext cx="8882742" cy="5166437"/>
          </a:xfrm>
        </p:spPr>
        <p:txBody>
          <a:bodyPr>
            <a:noAutofit/>
          </a:bodyPr>
          <a:lstStyle/>
          <a:p>
            <a:pPr marL="342900" lvl="0" indent="-342900">
              <a:lnSpc>
                <a:spcPct val="107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Toda a pessoa tem o direito de tomar parte livremente na vida cultural da comunidade, de fruir as artes e de participar no progresso científico e nos benefícios que deste resultam.</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Todos têm direito à proteção dos interesses morais e materiais ligados a qualquer produção científica, literária ou artística da sua autoria</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marL="0" lvl="0" indent="0">
              <a:lnSpc>
                <a:spcPct val="107000"/>
              </a:lnSpc>
              <a:spcAft>
                <a:spcPts val="800"/>
              </a:spcAft>
              <a:buNone/>
              <a:tabLst>
                <a:tab pos="457200" algn="l"/>
              </a:tabLst>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Temos o dever de não nos acomodarmos, de progredir culturalmente e de procurar os benefícios do progresso que nos tornem mais “pessoa”.</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39</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1100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1º</a:t>
            </a:r>
            <a:endParaRPr lang="pt-PT" b="1" dirty="0">
              <a:solidFill>
                <a:srgbClr val="002060"/>
              </a:solidFill>
            </a:endParaRPr>
          </a:p>
        </p:txBody>
      </p:sp>
      <p:sp>
        <p:nvSpPr>
          <p:cNvPr id="3" name="Marcador de Posição de Conteúdo 2"/>
          <p:cNvSpPr>
            <a:spLocks noGrp="1"/>
          </p:cNvSpPr>
          <p:nvPr>
            <p:ph idx="1"/>
          </p:nvPr>
        </p:nvSpPr>
        <p:spPr>
          <a:xfrm>
            <a:off x="130629" y="1468621"/>
            <a:ext cx="8882742" cy="4788964"/>
          </a:xfrm>
        </p:spPr>
        <p:txBody>
          <a:bodyPr>
            <a:noAutofit/>
          </a:bodyPr>
          <a:lstStyle/>
          <a:p>
            <a:r>
              <a:rPr lang="pt-PT" dirty="0">
                <a:solidFill>
                  <a:srgbClr val="002060"/>
                </a:solidFill>
              </a:rPr>
              <a:t>Todos os seres humanos nascem livres e iguais em dignidade e em direitos. Dotados de razão e de consciência, devem agir uns para com os outros em espírito de fraternidade</a:t>
            </a:r>
            <a:r>
              <a:rPr lang="pt-PT" dirty="0" smtClean="0">
                <a:solidFill>
                  <a:srgbClr val="002060"/>
                </a:solidFill>
              </a:rPr>
              <a:t>.</a:t>
            </a:r>
          </a:p>
          <a:p>
            <a:endParaRPr lang="pt-PT" dirty="0">
              <a:solidFill>
                <a:srgbClr val="002060"/>
              </a:solidFill>
            </a:endParaRPr>
          </a:p>
          <a:p>
            <a:pPr marL="0" indent="0">
              <a:buNone/>
            </a:pPr>
            <a:r>
              <a:rPr lang="pt-PT" i="1" dirty="0" smtClean="0">
                <a:solidFill>
                  <a:schemeClr val="accent4">
                    <a:lumMod val="50000"/>
                  </a:schemeClr>
                </a:solidFill>
              </a:rPr>
              <a:t>Este dever de fraternidade implica que cada um de nós tem o dever de proporcionar ao outro a mesma liberdade, dignidade e direitos que quer para si.</a:t>
            </a:r>
            <a:endParaRPr lang="pt-PT" i="1" dirty="0">
              <a:solidFill>
                <a:schemeClr val="accent4">
                  <a:lumMod val="50000"/>
                </a:schemeClr>
              </a:solidFill>
            </a:endParaRPr>
          </a:p>
          <a:p>
            <a:pPr marL="0" indent="0">
              <a:buNone/>
            </a:pPr>
            <a:endParaRPr lang="pt-PT" dirty="0" smtClean="0">
              <a:solidFill>
                <a:srgbClr val="002060"/>
              </a:solidFill>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37090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28º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a:lnSpc>
                <a:spcPct val="107000"/>
              </a:lnSpc>
              <a:spcAft>
                <a:spcPts val="800"/>
              </a:spcAf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Toda a pessoa tem direito a que reine, no plano social e no plano internacional, uma ordem capaz de tornar plenamente efetivos os direitos e as liberdades </a:t>
            </a:r>
            <a:r>
              <a:rPr lang="pt-PT" i="1" dirty="0">
                <a:solidFill>
                  <a:srgbClr val="002060"/>
                </a:solidFill>
                <a:latin typeface="Calibri" panose="020F0502020204030204" pitchFamily="34" charset="0"/>
                <a:ea typeface="Calibri" panose="020F0502020204030204" pitchFamily="34" charset="0"/>
                <a:cs typeface="Calibri" panose="020F0502020204030204" pitchFamily="34" charset="0"/>
              </a:rPr>
              <a:t>enunciados na presente Declaração</a:t>
            </a:r>
            <a:r>
              <a:rPr lang="pt-PT" i="1"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marL="0" indent="0">
              <a:lnSpc>
                <a:spcPct val="107000"/>
              </a:lnSpc>
              <a:spcAft>
                <a:spcPts val="800"/>
              </a:spcAft>
              <a:buNone/>
            </a:pPr>
            <a:endPar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spcAft>
                <a:spcPts val="800"/>
              </a:spcAft>
              <a:buNone/>
            </a:pPr>
            <a:r>
              <a:rPr lang="pt-PT" i="1" dirty="0" smtClean="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rPr>
              <a:t>Todos somos responsáveis por contribuir para que assim aconteça</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40</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068272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29º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342900" lvl="0" indent="-342900">
              <a:lnSpc>
                <a:spcPct val="107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O indivíduo tem </a:t>
            </a:r>
            <a:r>
              <a:rPr lang="pt-PT" u="sng" dirty="0">
                <a:solidFill>
                  <a:srgbClr val="002060"/>
                </a:solidFill>
                <a:latin typeface="Calibri" panose="020F0502020204030204" pitchFamily="34" charset="0"/>
                <a:ea typeface="Calibri" panose="020F0502020204030204" pitchFamily="34" charset="0"/>
                <a:cs typeface="Calibri" panose="020F0502020204030204" pitchFamily="34" charset="0"/>
              </a:rPr>
              <a:t>deveres para com a comunidade</a:t>
            </a: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 fora da qual não é possível o livre e pleno desenvolvimento da sua personalidade.</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No exercício destes direitos e no gozo destas liberdades </a:t>
            </a:r>
            <a:r>
              <a:rPr lang="pt-PT" u="sng" dirty="0">
                <a:solidFill>
                  <a:srgbClr val="002060"/>
                </a:solidFill>
                <a:latin typeface="Calibri" panose="020F0502020204030204" pitchFamily="34" charset="0"/>
                <a:ea typeface="Calibri" panose="020F0502020204030204" pitchFamily="34" charset="0"/>
                <a:cs typeface="Calibri" panose="020F0502020204030204" pitchFamily="34" charset="0"/>
              </a:rPr>
              <a:t>ninguém está sujeito senão às limitações estabelecidas pela lei com vista exclusivamente a promover o reconhecimento e o respeito dos direitos e liberdades dos outros </a:t>
            </a: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e a fim de satisfazer as justas exigências da moral, da ordem pública e do bem-estar numa sociedade democrática</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41</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78159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57350" y="143059"/>
            <a:ext cx="6477544" cy="1045662"/>
          </a:xfrm>
        </p:spPr>
        <p:txBody>
          <a:bodyPr/>
          <a:lstStyle/>
          <a:p>
            <a:r>
              <a:rPr lang="pt-PT" b="1" dirty="0" smtClean="0">
                <a:solidFill>
                  <a:srgbClr val="002060"/>
                </a:solidFill>
              </a:rPr>
              <a:t>Artigo 29º </a:t>
            </a:r>
            <a:r>
              <a:rPr lang="pt-PT" sz="2400" b="1" dirty="0" smtClean="0">
                <a:solidFill>
                  <a:srgbClr val="002060"/>
                </a:solidFill>
              </a:rPr>
              <a:t>(</a:t>
            </a:r>
            <a:r>
              <a:rPr lang="pt-PT" sz="2400" b="1" dirty="0" err="1" smtClean="0">
                <a:solidFill>
                  <a:srgbClr val="002060"/>
                </a:solidFill>
              </a:rPr>
              <a:t>cont</a:t>
            </a:r>
            <a:r>
              <a:rPr lang="pt-PT" sz="2400" b="1" dirty="0" smtClean="0">
                <a:solidFill>
                  <a:srgbClr val="002060"/>
                </a:solidFill>
              </a:rPr>
              <a:t>.) </a:t>
            </a:r>
            <a:r>
              <a:rPr lang="pt-PT" b="1" dirty="0" smtClean="0">
                <a:solidFill>
                  <a:srgbClr val="002060"/>
                </a:solidFill>
              </a:rPr>
              <a:t>e 30º</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marL="514350" lvl="0" indent="-514350">
              <a:lnSpc>
                <a:spcPct val="107000"/>
              </a:lnSpc>
              <a:spcAft>
                <a:spcPts val="800"/>
              </a:spcAft>
              <a:buFont typeface="+mj-lt"/>
              <a:buAutoNum type="arabicPeriod" startAt="3"/>
              <a:tabLst>
                <a:tab pos="457200" algn="l"/>
              </a:tabLs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Em caso algum estes direitos e liberdades poderão ser exercidos contrariamente aos fins e aos princípios das Nações Unidas</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marL="514350" lvl="0" indent="-514350">
              <a:lnSpc>
                <a:spcPct val="107000"/>
              </a:lnSpc>
              <a:spcAft>
                <a:spcPts val="800"/>
              </a:spcAft>
              <a:buFont typeface="+mj-lt"/>
              <a:buAutoNum type="arabicPeriod" startAt="3"/>
              <a:tabLst>
                <a:tab pos="457200" algn="l"/>
              </a:tabLst>
            </a:pP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Nenhuma </a:t>
            </a: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disposição da presente Declaração pode ser interpretada de maneira a envolver para qualquer Estado, agrupamento ou indivíduo o direito de se entregar a alguma atividade ou de praticar algum ato destinado a destruir os direitos e liberdades aqui enunciados.</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86543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normAutofit/>
          </a:bodyPr>
          <a:lstStyle/>
          <a:p>
            <a:r>
              <a:rPr lang="pt-PT" b="1" dirty="0" smtClean="0">
                <a:solidFill>
                  <a:srgbClr val="002060"/>
                </a:solidFill>
              </a:rPr>
              <a:t>Alguns links úteis</a:t>
            </a:r>
            <a:endParaRPr lang="pt-PT" b="1" dirty="0">
              <a:solidFill>
                <a:srgbClr val="002060"/>
              </a:solidFill>
            </a:endParaRPr>
          </a:p>
        </p:txBody>
      </p:sp>
      <p:sp>
        <p:nvSpPr>
          <p:cNvPr id="3" name="Marcador de Posição de Conteúdo 2"/>
          <p:cNvSpPr>
            <a:spLocks noGrp="1"/>
          </p:cNvSpPr>
          <p:nvPr>
            <p:ph idx="1"/>
          </p:nvPr>
        </p:nvSpPr>
        <p:spPr>
          <a:xfrm>
            <a:off x="130629" y="1378054"/>
            <a:ext cx="8882742" cy="4788964"/>
          </a:xfrm>
        </p:spPr>
        <p:txBody>
          <a:bodyPr>
            <a:noAutofit/>
          </a:bodyPr>
          <a:lstStyle/>
          <a:p>
            <a:pPr lvl="0">
              <a:lnSpc>
                <a:spcPct val="107000"/>
              </a:lnSpc>
              <a:spcAft>
                <a:spcPts val="800"/>
              </a:spcAft>
              <a:buFont typeface="Wingdings" panose="05000000000000000000" pitchFamily="2" charset="2"/>
              <a:buChar char="Ø"/>
              <a:tabLst>
                <a:tab pos="457200" algn="l"/>
              </a:tabLst>
            </a:pPr>
            <a:r>
              <a:rPr lang="pt-PT" sz="2400"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hlinkClick r:id="rId2"/>
              </a:rPr>
              <a:t>https</a:t>
            </a:r>
            <a:r>
              <a:rPr lang="pt-PT" sz="2400" dirty="0">
                <a:solidFill>
                  <a:srgbClr val="002060"/>
                </a:solidFill>
                <a:latin typeface="Calibri" panose="020F0502020204030204" pitchFamily="34" charset="0"/>
                <a:ea typeface="Calibri" panose="020F0502020204030204" pitchFamily="34" charset="0"/>
                <a:cs typeface="Times New Roman" panose="02020603050405020304" pitchFamily="18" charset="0"/>
                <a:hlinkClick r:id="rId2"/>
              </a:rPr>
              <a:t>://</a:t>
            </a:r>
            <a:r>
              <a:rPr lang="pt-PT" sz="2400"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hlinkClick r:id="rId2"/>
              </a:rPr>
              <a:t>www.amnistia.pt/wp-content/uploads/2018/11/Kit-de-atividades-para-comemora%C3%A7%C3%A3o-dos-70-anos-da-Declara%C3%A7%C3%A3o-Universal-dos-Direitos-Humanos_web.pdf</a:t>
            </a:r>
            <a:endParaRPr lang="pt-PT" sz="2400"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tabLst>
                <a:tab pos="457200" algn="l"/>
              </a:tabLst>
            </a:pPr>
            <a:r>
              <a:rPr lang="pt-PT" sz="1800" i="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(É </a:t>
            </a:r>
            <a:r>
              <a:rPr lang="pt-PT" sz="1800"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mais específico para </a:t>
            </a:r>
            <a:r>
              <a:rPr lang="pt-PT" sz="1800" i="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as </a:t>
            </a:r>
            <a:r>
              <a:rPr lang="pt-PT" sz="1800"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escolas mas há materiais que podem ser </a:t>
            </a:r>
            <a:r>
              <a:rPr lang="pt-PT" sz="1800" i="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aproveitados/adaptados)</a:t>
            </a:r>
            <a:endParaRPr lang="pt-PT" sz="1800" i="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Ø"/>
              <a:tabLst>
                <a:tab pos="457200" algn="l"/>
              </a:tabLst>
            </a:pP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43</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29916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8"/>
            <a:ext cx="6477544" cy="1325563"/>
          </a:xfrm>
        </p:spPr>
        <p:txBody>
          <a:bodyPr/>
          <a:lstStyle/>
          <a:p>
            <a:r>
              <a:rPr lang="pt-PT" b="1" dirty="0" smtClean="0">
                <a:solidFill>
                  <a:srgbClr val="002060"/>
                </a:solidFill>
              </a:rPr>
              <a:t>Conclusão</a:t>
            </a:r>
            <a:endParaRPr lang="pt-PT" b="1" dirty="0">
              <a:solidFill>
                <a:srgbClr val="002060"/>
              </a:solidFill>
            </a:endParaRPr>
          </a:p>
        </p:txBody>
      </p:sp>
      <p:sp>
        <p:nvSpPr>
          <p:cNvPr id="3" name="Marcador de Posição de Conteúdo 2"/>
          <p:cNvSpPr>
            <a:spLocks noGrp="1"/>
          </p:cNvSpPr>
          <p:nvPr>
            <p:ph idx="1"/>
          </p:nvPr>
        </p:nvSpPr>
        <p:spPr>
          <a:xfrm>
            <a:off x="195945" y="1629680"/>
            <a:ext cx="8830490" cy="4248605"/>
          </a:xfrm>
        </p:spPr>
        <p:txBody>
          <a:bodyPr>
            <a:noAutofit/>
          </a:bodyPr>
          <a:lstStyle/>
          <a:p>
            <a:pPr marL="0" indent="0" algn="ctr">
              <a:buNone/>
            </a:pPr>
            <a:r>
              <a:rPr lang="pt-PT" sz="3200" b="1" dirty="0" smtClean="0">
                <a:solidFill>
                  <a:srgbClr val="002060"/>
                </a:solidFill>
              </a:rPr>
              <a:t>70 anos de vida da </a:t>
            </a:r>
          </a:p>
          <a:p>
            <a:pPr marL="0" indent="0" algn="ctr">
              <a:buNone/>
            </a:pPr>
            <a:r>
              <a:rPr lang="pt-PT" sz="3200" b="1" dirty="0" smtClean="0">
                <a:solidFill>
                  <a:srgbClr val="002060"/>
                </a:solidFill>
              </a:rPr>
              <a:t>Declaração Universal dos Direitos do Homem</a:t>
            </a:r>
          </a:p>
          <a:p>
            <a:pPr marL="0" indent="0" algn="ctr">
              <a:buNone/>
            </a:pPr>
            <a:endParaRPr lang="pt-PT" sz="3200" dirty="0" smtClean="0">
              <a:solidFill>
                <a:srgbClr val="002060"/>
              </a:solidFill>
            </a:endParaRPr>
          </a:p>
          <a:p>
            <a:pPr marL="0" indent="0" algn="ctr">
              <a:buNone/>
            </a:pPr>
            <a:r>
              <a:rPr lang="pt-PT" sz="3200" dirty="0" smtClean="0">
                <a:solidFill>
                  <a:srgbClr val="002060"/>
                </a:solidFill>
              </a:rPr>
              <a:t>mas</a:t>
            </a:r>
          </a:p>
          <a:p>
            <a:pPr marL="0" indent="0" algn="ctr">
              <a:buNone/>
            </a:pPr>
            <a:endParaRPr lang="pt-PT" sz="3200" b="1" dirty="0" smtClean="0">
              <a:solidFill>
                <a:srgbClr val="002060"/>
              </a:solidFill>
            </a:endParaRPr>
          </a:p>
          <a:p>
            <a:pPr marL="0" indent="0" algn="ctr">
              <a:buNone/>
            </a:pPr>
            <a:r>
              <a:rPr lang="pt-PT" sz="3200" b="1" dirty="0">
                <a:solidFill>
                  <a:srgbClr val="002060"/>
                </a:solidFill>
              </a:rPr>
              <a:t>t</a:t>
            </a:r>
            <a:r>
              <a:rPr lang="pt-PT" sz="3200" b="1" smtClean="0">
                <a:solidFill>
                  <a:srgbClr val="002060"/>
                </a:solidFill>
              </a:rPr>
              <a:t>anto </a:t>
            </a:r>
            <a:r>
              <a:rPr lang="pt-PT" sz="3200" b="1" dirty="0" smtClean="0">
                <a:solidFill>
                  <a:srgbClr val="002060"/>
                </a:solidFill>
              </a:rPr>
              <a:t>por fazer ainda, a nível pessoal, social, económico, educacional, cultural, religioso, político, </a:t>
            </a:r>
            <a:r>
              <a:rPr lang="pt-PT" sz="3200" b="1" smtClean="0">
                <a:solidFill>
                  <a:srgbClr val="002060"/>
                </a:solidFill>
              </a:rPr>
              <a:t>etc.!</a:t>
            </a:r>
            <a:endParaRPr lang="pt-PT" sz="3200" dirty="0">
              <a:solidFill>
                <a:srgbClr val="002060"/>
              </a:solidFill>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44</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59983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2º</a:t>
            </a:r>
            <a:endParaRPr lang="pt-PT" b="1" dirty="0">
              <a:solidFill>
                <a:srgbClr val="002060"/>
              </a:solidFill>
            </a:endParaRPr>
          </a:p>
        </p:txBody>
      </p:sp>
      <p:sp>
        <p:nvSpPr>
          <p:cNvPr id="3" name="Marcador de Posição de Conteúdo 2"/>
          <p:cNvSpPr>
            <a:spLocks noGrp="1"/>
          </p:cNvSpPr>
          <p:nvPr>
            <p:ph idx="1"/>
          </p:nvPr>
        </p:nvSpPr>
        <p:spPr>
          <a:xfrm>
            <a:off x="130629" y="1468621"/>
            <a:ext cx="8882742" cy="4788964"/>
          </a:xfrm>
        </p:spPr>
        <p:txBody>
          <a:bodyPr>
            <a:noAutofit/>
          </a:bodyPr>
          <a:lstStyle/>
          <a:p>
            <a:pPr>
              <a:lnSpc>
                <a:spcPct val="107000"/>
              </a:lnSpc>
              <a:spcAft>
                <a:spcPts val="800"/>
              </a:spcAf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Todos os seres humanos podem invocar os direitos e as liberdades proclamados na presente Declaração, sem distinção alguma, nomeadamente de raça, de cor, de sexo, de língua, de religião, de opinião política ou outra, de origem nacional ou social, de fortuna, de nascimento ou de qualquer outra situação. </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endParaRPr lang="pt-PT" dirty="0">
              <a:solidFill>
                <a:srgbClr val="002060"/>
              </a:solidFill>
            </a:endParaRPr>
          </a:p>
          <a:p>
            <a:pPr marL="0" indent="0">
              <a:buNone/>
            </a:pPr>
            <a:r>
              <a:rPr lang="pt-PT" i="1" dirty="0" smtClean="0">
                <a:solidFill>
                  <a:schemeClr val="accent4">
                    <a:lumMod val="50000"/>
                  </a:schemeClr>
                </a:solidFill>
              </a:rPr>
              <a:t>… o que implica o dever de respeitar nos outros esses mesmos direitos e exigir que os respeitem em relação a nós</a:t>
            </a:r>
            <a:endParaRPr lang="pt-PT" i="1" dirty="0">
              <a:solidFill>
                <a:schemeClr val="accent4">
                  <a:lumMod val="50000"/>
                </a:schemeClr>
              </a:solidFill>
            </a:endParaRPr>
          </a:p>
          <a:p>
            <a:pPr marL="0" indent="0">
              <a:buNone/>
            </a:pPr>
            <a:endParaRPr lang="pt-PT" dirty="0" smtClean="0">
              <a:solidFill>
                <a:srgbClr val="002060"/>
              </a:solidFill>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3341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2º </a:t>
            </a:r>
            <a:r>
              <a:rPr lang="pt-PT" sz="3200" b="1" dirty="0" smtClean="0">
                <a:solidFill>
                  <a:srgbClr val="002060"/>
                </a:solidFill>
              </a:rPr>
              <a:t>(</a:t>
            </a:r>
            <a:r>
              <a:rPr lang="pt-PT" sz="3200" b="1" dirty="0" err="1" smtClean="0">
                <a:solidFill>
                  <a:srgbClr val="002060"/>
                </a:solidFill>
              </a:rPr>
              <a:t>cont</a:t>
            </a:r>
            <a:r>
              <a:rPr lang="pt-PT" sz="3200" b="1" dirty="0" smtClean="0">
                <a:solidFill>
                  <a:srgbClr val="002060"/>
                </a:solidFill>
              </a:rPr>
              <a:t>.)</a:t>
            </a:r>
            <a:endParaRPr lang="pt-PT" b="1" dirty="0">
              <a:solidFill>
                <a:srgbClr val="002060"/>
              </a:solidFill>
            </a:endParaRPr>
          </a:p>
        </p:txBody>
      </p:sp>
      <p:sp>
        <p:nvSpPr>
          <p:cNvPr id="3" name="Marcador de Posição de Conteúdo 2"/>
          <p:cNvSpPr>
            <a:spLocks noGrp="1"/>
          </p:cNvSpPr>
          <p:nvPr>
            <p:ph idx="1"/>
          </p:nvPr>
        </p:nvSpPr>
        <p:spPr>
          <a:xfrm>
            <a:off x="130629" y="1468621"/>
            <a:ext cx="8882742" cy="4788964"/>
          </a:xfrm>
        </p:spPr>
        <p:txBody>
          <a:bodyPr>
            <a:noAutofit/>
          </a:bodyPr>
          <a:lstStyle/>
          <a:p>
            <a:pPr>
              <a:lnSpc>
                <a:spcPct val="107000"/>
              </a:lnSpc>
              <a:spcAft>
                <a:spcPts val="800"/>
              </a:spcAft>
            </a:pP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(…)Além </a:t>
            </a: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disso, não será feita nenhuma distinção fundada no estatuto político, jurídico ou internacional do país ou do território da naturalidade da pessoa, seja esse país ou território independente, sob tutela, autónomo ou sujeito a alguma limitação de soberania</a:t>
            </a:r>
            <a:r>
              <a:rPr lang="pt-PT"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endParaRPr lang="pt-PT" dirty="0">
              <a:solidFill>
                <a:srgbClr val="002060"/>
              </a:solidFill>
            </a:endParaRPr>
          </a:p>
          <a:p>
            <a:pPr marL="0" indent="0">
              <a:lnSpc>
                <a:spcPct val="107000"/>
              </a:lnSpc>
              <a:spcAft>
                <a:spcPts val="800"/>
              </a:spcAft>
              <a:buNone/>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Ou seja, temos o dever de não fazer segregação por razões de nacionalidade, origem, naturalidade, etc.</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51223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3º</a:t>
            </a:r>
            <a:endParaRPr lang="pt-PT" b="1" dirty="0">
              <a:solidFill>
                <a:srgbClr val="002060"/>
              </a:solidFill>
            </a:endParaRPr>
          </a:p>
        </p:txBody>
      </p:sp>
      <p:sp>
        <p:nvSpPr>
          <p:cNvPr id="3" name="Marcador de Posição de Conteúdo 2"/>
          <p:cNvSpPr>
            <a:spLocks noGrp="1"/>
          </p:cNvSpPr>
          <p:nvPr>
            <p:ph idx="1"/>
          </p:nvPr>
        </p:nvSpPr>
        <p:spPr>
          <a:xfrm>
            <a:off x="130629" y="1468621"/>
            <a:ext cx="8882742" cy="4788964"/>
          </a:xfrm>
        </p:spPr>
        <p:txBody>
          <a:bodyPr>
            <a:noAutofit/>
          </a:bodyPr>
          <a:lstStyle/>
          <a:p>
            <a:pPr>
              <a:lnSpc>
                <a:spcPct val="107000"/>
              </a:lnSpc>
              <a:spcAft>
                <a:spcPts val="800"/>
              </a:spcAf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Todo o indivíduo tem direito à vida, à liberdade e à segurança pessoal.</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Notar que não há restrições! Ou seja, temos o dever de:</a:t>
            </a:r>
          </a:p>
          <a:p>
            <a:pPr lvl="1">
              <a:lnSpc>
                <a:spcPct val="107000"/>
              </a:lnSpc>
              <a:spcAft>
                <a:spcPts val="800"/>
              </a:spcAft>
              <a:buFont typeface="Wingdings" panose="05000000000000000000" pitchFamily="2" charset="2"/>
              <a:buChar char="Ø"/>
            </a:pPr>
            <a:r>
              <a:rPr lang="pt-PT" sz="2800"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N</a:t>
            </a: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ão pôr em causa a vida – a nossa e a dos outros –  desde  a conceção à morte natural, cuidando dela em todas as etapas </a:t>
            </a:r>
          </a:p>
          <a:p>
            <a:pPr lvl="1">
              <a:lnSpc>
                <a:spcPct val="107000"/>
              </a:lnSpc>
              <a:spcAft>
                <a:spcPts val="800"/>
              </a:spcAft>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Defender a liberdade e exigir que a respeitem</a:t>
            </a:r>
          </a:p>
          <a:p>
            <a:pPr lvl="1">
              <a:lnSpc>
                <a:spcPct val="107000"/>
              </a:lnSpc>
              <a:spcAft>
                <a:spcPts val="800"/>
              </a:spcAft>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Garantir a segurança de todas as pessoas</a:t>
            </a: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8593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4º</a:t>
            </a:r>
            <a:endParaRPr lang="pt-PT" b="1" dirty="0">
              <a:solidFill>
                <a:srgbClr val="002060"/>
              </a:solidFill>
            </a:endParaRPr>
          </a:p>
        </p:txBody>
      </p:sp>
      <p:sp>
        <p:nvSpPr>
          <p:cNvPr id="3" name="Marcador de Posição de Conteúdo 2"/>
          <p:cNvSpPr>
            <a:spLocks noGrp="1"/>
          </p:cNvSpPr>
          <p:nvPr>
            <p:ph idx="1"/>
          </p:nvPr>
        </p:nvSpPr>
        <p:spPr>
          <a:xfrm>
            <a:off x="130629" y="1468621"/>
            <a:ext cx="8882742" cy="5062808"/>
          </a:xfrm>
        </p:spPr>
        <p:txBody>
          <a:bodyPr>
            <a:noAutofit/>
          </a:bodyPr>
          <a:lstStyle/>
          <a:p>
            <a:pPr>
              <a:lnSpc>
                <a:spcPct val="107000"/>
              </a:lnSpc>
              <a:spcAft>
                <a:spcPts val="800"/>
              </a:spcAf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Ninguém será mantido em escravatura ou em servidão; a escravatura e o trato dos escravos, sob todas as formas, são proibidos.</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Temos o dever de contrariar as novas formas de escravatura:</a:t>
            </a:r>
          </a:p>
          <a:p>
            <a:pPr lvl="1">
              <a:lnSpc>
                <a:spcPct val="107000"/>
              </a:lnSpc>
              <a:spcAft>
                <a:spcPts val="800"/>
              </a:spcAft>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Trabalho excessivo e mal remunerado</a:t>
            </a:r>
          </a:p>
          <a:p>
            <a:pPr lvl="1">
              <a:lnSpc>
                <a:spcPct val="107000"/>
              </a:lnSpc>
              <a:spcAft>
                <a:spcPts val="800"/>
              </a:spcAft>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Exploração de familiares, especialmente idosos</a:t>
            </a:r>
          </a:p>
          <a:p>
            <a:pPr lvl="1">
              <a:lnSpc>
                <a:spcPct val="107000"/>
              </a:lnSpc>
              <a:spcAft>
                <a:spcPts val="800"/>
              </a:spcAft>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Violência familiar</a:t>
            </a:r>
          </a:p>
          <a:p>
            <a:pPr lvl="1">
              <a:lnSpc>
                <a:spcPct val="107000"/>
              </a:lnSpc>
              <a:spcAft>
                <a:spcPts val="800"/>
              </a:spcAft>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Segregação social, racial, política</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29874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7806" y="143059"/>
            <a:ext cx="6477544" cy="1045662"/>
          </a:xfrm>
        </p:spPr>
        <p:txBody>
          <a:bodyPr/>
          <a:lstStyle/>
          <a:p>
            <a:r>
              <a:rPr lang="pt-PT" b="1" dirty="0" smtClean="0">
                <a:solidFill>
                  <a:srgbClr val="002060"/>
                </a:solidFill>
              </a:rPr>
              <a:t>Artigo 5º</a:t>
            </a:r>
            <a:endParaRPr lang="pt-PT" b="1" dirty="0">
              <a:solidFill>
                <a:srgbClr val="002060"/>
              </a:solidFill>
            </a:endParaRPr>
          </a:p>
        </p:txBody>
      </p:sp>
      <p:sp>
        <p:nvSpPr>
          <p:cNvPr id="3" name="Marcador de Posição de Conteúdo 2"/>
          <p:cNvSpPr>
            <a:spLocks noGrp="1"/>
          </p:cNvSpPr>
          <p:nvPr>
            <p:ph idx="1"/>
          </p:nvPr>
        </p:nvSpPr>
        <p:spPr>
          <a:xfrm>
            <a:off x="130629" y="1468621"/>
            <a:ext cx="8882742" cy="4788964"/>
          </a:xfrm>
        </p:spPr>
        <p:txBody>
          <a:bodyPr>
            <a:noAutofit/>
          </a:bodyPr>
          <a:lstStyle/>
          <a:p>
            <a:pPr>
              <a:lnSpc>
                <a:spcPct val="107000"/>
              </a:lnSpc>
              <a:spcAft>
                <a:spcPts val="800"/>
              </a:spcAft>
            </a:pPr>
            <a:r>
              <a:rPr lang="pt-PT" dirty="0">
                <a:solidFill>
                  <a:srgbClr val="002060"/>
                </a:solidFill>
                <a:latin typeface="Calibri" panose="020F0502020204030204" pitchFamily="34" charset="0"/>
                <a:ea typeface="Calibri" panose="020F0502020204030204" pitchFamily="34" charset="0"/>
                <a:cs typeface="Calibri" panose="020F0502020204030204" pitchFamily="34" charset="0"/>
              </a:rPr>
              <a:t>Ninguém será submetido a tortura nem a penas ou tratamentos cruéis, desumanos ou degradantes.</a:t>
            </a:r>
            <a:endParaRPr lang="pt-P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t-PT"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Devemos abolir a tortura física, mas também:</a:t>
            </a:r>
          </a:p>
          <a:p>
            <a:pPr lvl="1">
              <a:lnSpc>
                <a:spcPct val="107000"/>
              </a:lnSpc>
              <a:spcAft>
                <a:spcPts val="800"/>
              </a:spcAft>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Desumanização das relações</a:t>
            </a:r>
          </a:p>
          <a:p>
            <a:pPr lvl="1">
              <a:lnSpc>
                <a:spcPct val="107000"/>
              </a:lnSpc>
              <a:spcAft>
                <a:spcPts val="800"/>
              </a:spcAft>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Abandono de idosos e doentes</a:t>
            </a:r>
          </a:p>
          <a:p>
            <a:pPr lvl="1">
              <a:lnSpc>
                <a:spcPct val="107000"/>
              </a:lnSpc>
              <a:spcAft>
                <a:spcPts val="800"/>
              </a:spcAft>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Enxovalhos nas relações laborais</a:t>
            </a:r>
          </a:p>
          <a:p>
            <a:pPr lvl="1">
              <a:lnSpc>
                <a:spcPct val="107000"/>
              </a:lnSpc>
              <a:spcAft>
                <a:spcPts val="800"/>
              </a:spcAft>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Insultos, desprezo</a:t>
            </a:r>
          </a:p>
          <a:p>
            <a:pPr lvl="1">
              <a:lnSpc>
                <a:spcPct val="107000"/>
              </a:lnSpc>
              <a:spcAft>
                <a:spcPts val="800"/>
              </a:spcAft>
              <a:buFont typeface="Wingdings" panose="05000000000000000000" pitchFamily="2" charset="2"/>
              <a:buChar char="Ø"/>
            </a:pP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a:t>
            </a:r>
            <a:r>
              <a:rPr lang="pt-PT" sz="2800" i="1" dirty="0" err="1"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Bullying</a:t>
            </a: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  e “</a:t>
            </a:r>
            <a:r>
              <a:rPr lang="pt-PT" sz="2800" i="1" dirty="0" err="1">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c</a:t>
            </a:r>
            <a:r>
              <a:rPr lang="pt-PT" sz="2800" i="1" dirty="0" err="1"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yberbullying</a:t>
            </a:r>
            <a:r>
              <a:rPr lang="pt-PT" sz="2800" i="1" dirty="0" smtClean="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a:t>
            </a:r>
            <a:endParaRPr lang="pt-PT"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Posição da Data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mar 2019</a:t>
            </a:r>
            <a:endParaRPr kumimoji="0" lang="pt-P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Marcador de Posição do Rodapé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PT"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Direitos e Deveres do Homem</a:t>
            </a:r>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osição do Número do Diapositivo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15B2D8-3A4A-409B-A39D-635CD827D521}" type="slidenum">
              <a:rPr kumimoji="0" lang="pt-P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pt-P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033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774</TotalTime>
  <Words>3240</Words>
  <Application>Microsoft Office PowerPoint</Application>
  <PresentationFormat>Apresentação no Ecrã (4:3)</PresentationFormat>
  <Paragraphs>328</Paragraphs>
  <Slides>44</Slides>
  <Notes>0</Notes>
  <HiddenSlides>0</HiddenSlides>
  <MMClips>0</MMClips>
  <ScaleCrop>false</ScaleCrop>
  <HeadingPairs>
    <vt:vector size="6" baseType="variant">
      <vt:variant>
        <vt:lpstr>Tipos de letra usados</vt:lpstr>
      </vt:variant>
      <vt:variant>
        <vt:i4>5</vt:i4>
      </vt:variant>
      <vt:variant>
        <vt:lpstr>Tema</vt:lpstr>
      </vt:variant>
      <vt:variant>
        <vt:i4>1</vt:i4>
      </vt:variant>
      <vt:variant>
        <vt:lpstr>Títulos dos diapositivos</vt:lpstr>
      </vt:variant>
      <vt:variant>
        <vt:i4>44</vt:i4>
      </vt:variant>
    </vt:vector>
  </HeadingPairs>
  <TitlesOfParts>
    <vt:vector size="50" baseType="lpstr">
      <vt:lpstr>Arial</vt:lpstr>
      <vt:lpstr>Calibri</vt:lpstr>
      <vt:lpstr>Calibri Light</vt:lpstr>
      <vt:lpstr>Times New Roman</vt:lpstr>
      <vt:lpstr>Wingdings</vt:lpstr>
      <vt:lpstr>Tema do Office</vt:lpstr>
      <vt:lpstr>Declaração Universal dos Direitos do Homem  (nos 70 anos deste documento)</vt:lpstr>
      <vt:lpstr>Introdução</vt:lpstr>
      <vt:lpstr>Proclamação</vt:lpstr>
      <vt:lpstr>Artigo 1º</vt:lpstr>
      <vt:lpstr>Artigo 2º</vt:lpstr>
      <vt:lpstr>Artigo 2º (cont.)</vt:lpstr>
      <vt:lpstr>Artigo 3º</vt:lpstr>
      <vt:lpstr>Artigo 4º</vt:lpstr>
      <vt:lpstr>Artigo 5º</vt:lpstr>
      <vt:lpstr>Artigo 6º</vt:lpstr>
      <vt:lpstr>Artigo 7º</vt:lpstr>
      <vt:lpstr>Artigo 8º</vt:lpstr>
      <vt:lpstr>Artigo 9º</vt:lpstr>
      <vt:lpstr>Artigo 10º</vt:lpstr>
      <vt:lpstr>Artigo 11º</vt:lpstr>
      <vt:lpstr>Artigo 11º (cont.)</vt:lpstr>
      <vt:lpstr>Artigo 12º</vt:lpstr>
      <vt:lpstr>Artigo 13º</vt:lpstr>
      <vt:lpstr>Artigo 14º</vt:lpstr>
      <vt:lpstr>Artigo 15º</vt:lpstr>
      <vt:lpstr>Artigo 16º</vt:lpstr>
      <vt:lpstr>Artigo 16º</vt:lpstr>
      <vt:lpstr>Artigo 17º</vt:lpstr>
      <vt:lpstr>Artigo 18º</vt:lpstr>
      <vt:lpstr>Artigo 19º</vt:lpstr>
      <vt:lpstr>Artigo 20º</vt:lpstr>
      <vt:lpstr>Artigo 21º</vt:lpstr>
      <vt:lpstr>Artigo 21º (cont.)</vt:lpstr>
      <vt:lpstr>Artigo 22º</vt:lpstr>
      <vt:lpstr>Artigo 23º</vt:lpstr>
      <vt:lpstr>Artigo 23º (cont.)</vt:lpstr>
      <vt:lpstr>Artigo 24º</vt:lpstr>
      <vt:lpstr>Artigo 25º</vt:lpstr>
      <vt:lpstr>Artigo 25º (cont.)</vt:lpstr>
      <vt:lpstr>Artigo 25º (cont.)</vt:lpstr>
      <vt:lpstr>Artigo 26º</vt:lpstr>
      <vt:lpstr>Artigo 26º (cont.)</vt:lpstr>
      <vt:lpstr>Artigo 26º (cont.)</vt:lpstr>
      <vt:lpstr>Artigo 27º</vt:lpstr>
      <vt:lpstr>Artigo 28º</vt:lpstr>
      <vt:lpstr>Artigo 29º</vt:lpstr>
      <vt:lpstr>Artigo 29º (cont.) e 30º</vt:lpstr>
      <vt:lpstr>Alguns links úteis</vt:lpstr>
      <vt:lpstr>Conclusão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Utilizador do Windows</dc:creator>
  <cp:lastModifiedBy>Utilizador do Windows</cp:lastModifiedBy>
  <cp:revision>54</cp:revision>
  <cp:lastPrinted>2019-02-10T12:25:07Z</cp:lastPrinted>
  <dcterms:created xsi:type="dcterms:W3CDTF">2019-02-01T16:33:53Z</dcterms:created>
  <dcterms:modified xsi:type="dcterms:W3CDTF">2019-04-05T09:37:56Z</dcterms:modified>
</cp:coreProperties>
</file>