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7" r:id="rId4"/>
    <p:sldId id="269" r:id="rId5"/>
    <p:sldId id="276" r:id="rId6"/>
    <p:sldId id="275" r:id="rId7"/>
    <p:sldId id="270" r:id="rId8"/>
    <p:sldId id="274" r:id="rId9"/>
    <p:sldId id="268" r:id="rId10"/>
    <p:sldId id="273" r:id="rId11"/>
    <p:sldId id="271" r:id="rId12"/>
    <p:sldId id="272" r:id="rId13"/>
    <p:sldId id="267" r:id="rId14"/>
    <p:sldId id="266" r:id="rId15"/>
    <p:sldId id="265" r:id="rId16"/>
    <p:sldId id="264" r:id="rId17"/>
    <p:sldId id="279" r:id="rId18"/>
    <p:sldId id="281" r:id="rId19"/>
    <p:sldId id="282"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5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9/28/2019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9/28/2019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9/28/2019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‹nº›</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‹nº›</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5" name="Rectangle 4"/>
          <p:cNvSpPr/>
          <p:nvPr/>
        </p:nvSpPr>
        <p:spPr>
          <a:xfrm>
            <a:off x="355600" y="2259169"/>
            <a:ext cx="8461264" cy="1200329"/>
          </a:xfrm>
          <a:prstGeom prst="rect">
            <a:avLst/>
          </a:prstGeom>
        </p:spPr>
        <p:txBody>
          <a:bodyPr wrap="square">
            <a:spAutoFit/>
          </a:bodyPr>
          <a:lstStyle/>
          <a:p>
            <a:pPr algn="ctr"/>
            <a:r>
              <a:rPr lang="pt-PT" sz="3600" b="1" dirty="0"/>
              <a:t>acompanhamento</a:t>
            </a:r>
          </a:p>
          <a:p>
            <a:pPr algn="ctr"/>
            <a:r>
              <a:rPr lang="pt-PT" sz="3600" b="1" dirty="0"/>
              <a:t>nos primeiros anos de vida matrimonial</a:t>
            </a:r>
            <a:endParaRPr lang="en-US" sz="3600" dirty="0"/>
          </a:p>
        </p:txBody>
      </p:sp>
    </p:spTree>
    <p:extLst>
      <p:ext uri="{BB962C8B-B14F-4D97-AF65-F5344CB8AC3E}">
        <p14:creationId xmlns:p14="http://schemas.microsoft.com/office/powerpoint/2010/main" val="160809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pic>
        <p:nvPicPr>
          <p:cNvPr id="2" name="Picture 1" descr="Captura de ecrã 2019-09-27, às 10.25.24.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08666" y="180877"/>
            <a:ext cx="4846043" cy="6406190"/>
          </a:xfrm>
          <a:prstGeom prst="rect">
            <a:avLst/>
          </a:prstGeom>
        </p:spPr>
      </p:pic>
    </p:spTree>
    <p:extLst>
      <p:ext uri="{BB962C8B-B14F-4D97-AF65-F5344CB8AC3E}">
        <p14:creationId xmlns:p14="http://schemas.microsoft.com/office/powerpoint/2010/main" val="2612859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200" y="326052"/>
            <a:ext cx="1620197" cy="584776"/>
          </a:xfrm>
          <a:prstGeom prst="rect">
            <a:avLst/>
          </a:prstGeom>
        </p:spPr>
        <p:txBody>
          <a:bodyPr wrap="square">
            <a:spAutoFit/>
          </a:bodyPr>
          <a:lstStyle/>
          <a:p>
            <a:r>
              <a:rPr lang="pt-PT" sz="1600" b="1" dirty="0"/>
              <a:t>31ª </a:t>
            </a:r>
            <a:r>
              <a:rPr lang="pt-PT" sz="1600" b="1" dirty="0" err="1"/>
              <a:t>JNPFamiliar</a:t>
            </a:r>
            <a:endParaRPr lang="pt-PT" sz="1600" b="1" dirty="0"/>
          </a:p>
          <a:p>
            <a:r>
              <a:rPr lang="pt-PT" sz="1600" b="1" dirty="0"/>
              <a:t>Fátima 28.09.09</a:t>
            </a:r>
          </a:p>
        </p:txBody>
      </p:sp>
      <p:pic>
        <p:nvPicPr>
          <p:cNvPr id="3" name="Picture 2"/>
          <p:cNvPicPr>
            <a:picLocks noChangeAspect="1"/>
          </p:cNvPicPr>
          <p:nvPr/>
        </p:nvPicPr>
        <p:blipFill>
          <a:blip r:embed="rId2"/>
          <a:stretch>
            <a:fillRect/>
          </a:stretch>
        </p:blipFill>
        <p:spPr>
          <a:xfrm>
            <a:off x="1739271" y="326052"/>
            <a:ext cx="5186480" cy="6186416"/>
          </a:xfrm>
          <a:prstGeom prst="rect">
            <a:avLst/>
          </a:prstGeom>
        </p:spPr>
      </p:pic>
    </p:spTree>
    <p:extLst>
      <p:ext uri="{BB962C8B-B14F-4D97-AF65-F5344CB8AC3E}">
        <p14:creationId xmlns:p14="http://schemas.microsoft.com/office/powerpoint/2010/main" val="2612859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389467" y="1299277"/>
            <a:ext cx="8427397" cy="5170645"/>
          </a:xfrm>
          <a:prstGeom prst="rect">
            <a:avLst/>
          </a:prstGeom>
        </p:spPr>
        <p:txBody>
          <a:bodyPr wrap="square">
            <a:spAutoFit/>
          </a:bodyPr>
          <a:lstStyle/>
          <a:p>
            <a:r>
              <a:rPr lang="pt-PT" sz="2200" dirty="0"/>
              <a:t>Três tipos fundamentais de comunicação:</a:t>
            </a:r>
          </a:p>
          <a:p>
            <a:endParaRPr lang="en-US" sz="2200" dirty="0"/>
          </a:p>
          <a:p>
            <a:pPr marL="285750" lvl="0" indent="-285750">
              <a:buFont typeface="Arial"/>
              <a:buChar char="•"/>
            </a:pPr>
            <a:r>
              <a:rPr lang="pt-PT" sz="2200" i="1" u="sng" dirty="0"/>
              <a:t>passiva</a:t>
            </a:r>
            <a:r>
              <a:rPr lang="pt-PT" sz="2200" dirty="0"/>
              <a:t>, que se caracteriza pela dificuldade de expor ideias e pensamentos, mas especialmente sentimentos, emoções e desejos. Pode provir de insegurança ou baixa autoestima e é tipicamente usada por quem evita magoar o outro ou ser criticado;</a:t>
            </a:r>
            <a:br>
              <a:rPr lang="pt-PT" sz="2200" dirty="0"/>
            </a:br>
            <a:endParaRPr lang="en-US" sz="2200" dirty="0"/>
          </a:p>
          <a:p>
            <a:pPr marL="285750" lvl="0" indent="-285750">
              <a:buFont typeface="Arial"/>
              <a:buChar char="•"/>
            </a:pPr>
            <a:r>
              <a:rPr lang="pt-PT" sz="2200" i="1" u="sng" dirty="0"/>
              <a:t>agressiva</a:t>
            </a:r>
            <a:r>
              <a:rPr lang="pt-PT" sz="2200" dirty="0"/>
              <a:t>, com expressões ressentidas ou acusatórias (ou silêncios e amuos prolongados e ostensivos), concentração nas características negativas do outro e não na situação ou assunto sobre o qual se tenta comunicar;</a:t>
            </a:r>
            <a:br>
              <a:rPr lang="pt-PT" sz="2200" dirty="0"/>
            </a:br>
            <a:endParaRPr lang="en-US" sz="2200" dirty="0"/>
          </a:p>
          <a:p>
            <a:pPr marL="285750" lvl="0" indent="-285750">
              <a:buFont typeface="Arial"/>
              <a:buChar char="•"/>
            </a:pPr>
            <a:r>
              <a:rPr lang="pt-PT" sz="2200" i="1" u="sng" dirty="0"/>
              <a:t>assertiva</a:t>
            </a:r>
            <a:r>
              <a:rPr lang="pt-PT" sz="2200" dirty="0"/>
              <a:t>, com as pessoas a expressarem-se de forma livre, não defensiva nem ofensiva, mas direta e claramente, de forma positiva e no respeito pelos momentos de uso da palavra e de escuta do outro.</a:t>
            </a:r>
            <a:endParaRPr lang="en-US" sz="2200" dirty="0"/>
          </a:p>
        </p:txBody>
      </p:sp>
    </p:spTree>
    <p:extLst>
      <p:ext uri="{BB962C8B-B14F-4D97-AF65-F5344CB8AC3E}">
        <p14:creationId xmlns:p14="http://schemas.microsoft.com/office/powerpoint/2010/main" val="261285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491066" y="2625636"/>
            <a:ext cx="7806267" cy="1846659"/>
          </a:xfrm>
          <a:prstGeom prst="rect">
            <a:avLst/>
          </a:prstGeom>
        </p:spPr>
        <p:txBody>
          <a:bodyPr wrap="square">
            <a:spAutoFit/>
          </a:bodyPr>
          <a:lstStyle/>
          <a:p>
            <a:r>
              <a:rPr lang="pt-PT" sz="2400" b="1" dirty="0"/>
              <a:t>4. O que pedem à Igreja os casais nos primeiros anos de vida matrimonial</a:t>
            </a:r>
            <a:br>
              <a:rPr lang="pt-PT" sz="2400" b="1" dirty="0"/>
            </a:br>
            <a:endParaRPr lang="pt-PT" sz="2400" b="1" dirty="0"/>
          </a:p>
          <a:p>
            <a:r>
              <a:rPr lang="pt-PT" sz="2400" b="1" dirty="0"/>
              <a:t>5. Que apoio é possível a partir das estruturas eclesiais?</a:t>
            </a:r>
            <a:endParaRPr lang="en-US" sz="2400" dirty="0"/>
          </a:p>
          <a:p>
            <a:endParaRPr lang="en-US" dirty="0"/>
          </a:p>
        </p:txBody>
      </p:sp>
      <p:sp>
        <p:nvSpPr>
          <p:cNvPr id="3" name="Rectangle 2"/>
          <p:cNvSpPr/>
          <p:nvPr/>
        </p:nvSpPr>
        <p:spPr>
          <a:xfrm>
            <a:off x="169333" y="1564901"/>
            <a:ext cx="8647531" cy="523220"/>
          </a:xfrm>
          <a:prstGeom prst="rect">
            <a:avLst/>
          </a:prstGeom>
        </p:spPr>
        <p:txBody>
          <a:bodyPr wrap="square">
            <a:spAutoFit/>
          </a:bodyPr>
          <a:lstStyle/>
          <a:p>
            <a:r>
              <a:rPr lang="pt-PT" sz="2800" b="1" dirty="0"/>
              <a:t>II</a:t>
            </a:r>
            <a:r>
              <a:rPr lang="pt-PT" sz="800" b="1" dirty="0"/>
              <a:t>                 </a:t>
            </a:r>
            <a:r>
              <a:rPr lang="pt-PT" sz="2800" b="1" u="sng" dirty="0"/>
              <a:t>A pastoral das famílias ao serviço dos casais jovens</a:t>
            </a:r>
            <a:endParaRPr lang="en-US" sz="2800" dirty="0"/>
          </a:p>
        </p:txBody>
      </p:sp>
    </p:spTree>
    <p:extLst>
      <p:ext uri="{BB962C8B-B14F-4D97-AF65-F5344CB8AC3E}">
        <p14:creationId xmlns:p14="http://schemas.microsoft.com/office/powerpoint/2010/main" val="2612859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70021" y="213268"/>
            <a:ext cx="1549823" cy="584776"/>
          </a:xfrm>
          <a:prstGeom prst="rect">
            <a:avLst/>
          </a:prstGeom>
        </p:spPr>
        <p:txBody>
          <a:bodyPr wrap="none">
            <a:spAutoFit/>
          </a:bodyPr>
          <a:lstStyle/>
          <a:p>
            <a:r>
              <a:rPr lang="pt-PT" sz="1600" b="1" dirty="0"/>
              <a:t>31ª </a:t>
            </a:r>
            <a:r>
              <a:rPr lang="pt-PT" sz="1600" b="1" dirty="0" err="1"/>
              <a:t>JNPFamiliar</a:t>
            </a:r>
            <a:endParaRPr lang="pt-PT" sz="1600" b="1" dirty="0"/>
          </a:p>
          <a:p>
            <a:r>
              <a:rPr lang="pt-PT" sz="1600" b="1" dirty="0"/>
              <a:t>Fátima 28.09.09</a:t>
            </a:r>
          </a:p>
        </p:txBody>
      </p:sp>
      <p:sp>
        <p:nvSpPr>
          <p:cNvPr id="2" name="Rectangle 1"/>
          <p:cNvSpPr/>
          <p:nvPr/>
        </p:nvSpPr>
        <p:spPr>
          <a:xfrm>
            <a:off x="423333" y="1246889"/>
            <a:ext cx="7721600" cy="830997"/>
          </a:xfrm>
          <a:prstGeom prst="rect">
            <a:avLst/>
          </a:prstGeom>
        </p:spPr>
        <p:txBody>
          <a:bodyPr wrap="square">
            <a:spAutoFit/>
          </a:bodyPr>
          <a:lstStyle/>
          <a:p>
            <a:r>
              <a:rPr lang="pt-PT" sz="2400" b="1" dirty="0"/>
              <a:t>4. O que pedem à Igreja os casais nos primeiros anos de vida matrimonial</a:t>
            </a:r>
          </a:p>
        </p:txBody>
      </p:sp>
      <p:sp>
        <p:nvSpPr>
          <p:cNvPr id="3" name="Rectangle 2"/>
          <p:cNvSpPr/>
          <p:nvPr/>
        </p:nvSpPr>
        <p:spPr>
          <a:xfrm>
            <a:off x="423333" y="2373406"/>
            <a:ext cx="8393531" cy="3447098"/>
          </a:xfrm>
          <a:prstGeom prst="rect">
            <a:avLst/>
          </a:prstGeom>
        </p:spPr>
        <p:txBody>
          <a:bodyPr wrap="square">
            <a:spAutoFit/>
          </a:bodyPr>
          <a:lstStyle/>
          <a:p>
            <a:pPr lvl="0"/>
            <a:r>
              <a:rPr lang="pt-PT" sz="2000" dirty="0"/>
              <a:t>Como se aprende a </a:t>
            </a:r>
            <a:r>
              <a:rPr lang="pt-PT" sz="2000" b="1" i="1" u="sng" dirty="0"/>
              <a:t>linguagem do amor</a:t>
            </a:r>
            <a:r>
              <a:rPr lang="pt-PT" sz="2000" dirty="0"/>
              <a:t>? Precisamos de ajuda para saber encontrar tempo de qualidade, saber dar e receber presentes, desenvolver sensibilidade para dizer palavras de apreço e abertos a ouvi-las, exercitar atos de serviço, enquadrar o toque físico...;</a:t>
            </a:r>
          </a:p>
          <a:p>
            <a:pPr lvl="0"/>
            <a:endParaRPr lang="en-US" sz="2000" dirty="0"/>
          </a:p>
          <a:p>
            <a:pPr lvl="0"/>
            <a:endParaRPr lang="en-US" sz="2000" dirty="0"/>
          </a:p>
          <a:p>
            <a:r>
              <a:rPr lang="pt-PT" sz="2000" dirty="0"/>
              <a:t>Precisamos de falar de </a:t>
            </a:r>
            <a:r>
              <a:rPr lang="pt-PT" sz="2000" b="1" i="1" u="sng" dirty="0"/>
              <a:t>sexualidade</a:t>
            </a:r>
            <a:r>
              <a:rPr lang="pt-PT" sz="2000" i="1" u="sng" dirty="0"/>
              <a:t> </a:t>
            </a:r>
            <a:r>
              <a:rPr lang="pt-PT" sz="2000" dirty="0"/>
              <a:t>sem ser em chave moral ou moralista;</a:t>
            </a:r>
          </a:p>
          <a:p>
            <a:r>
              <a:rPr lang="pt-PT" sz="2000" dirty="0"/>
              <a:t>Tudo é novo quando se começa a viver juntos: o que cada um mais valoriza, o autoconhecimento (eu não sabia que reagiria assim diante destas novas situações), o conhecimento do outro... enfim, a </a:t>
            </a:r>
            <a:r>
              <a:rPr lang="pt-PT" sz="2000" b="1" i="1" u="sng" dirty="0"/>
              <a:t>comunicação em casal</a:t>
            </a:r>
            <a:r>
              <a:rPr lang="pt-PT" sz="2000" dirty="0"/>
              <a:t>;</a:t>
            </a:r>
            <a:endParaRPr lang="en-US" sz="2000" dirty="0"/>
          </a:p>
          <a:p>
            <a:pPr lvl="0"/>
            <a:endParaRPr lang="en-US" dirty="0"/>
          </a:p>
        </p:txBody>
      </p:sp>
    </p:spTree>
    <p:extLst>
      <p:ext uri="{BB962C8B-B14F-4D97-AF65-F5344CB8AC3E}">
        <p14:creationId xmlns:p14="http://schemas.microsoft.com/office/powerpoint/2010/main" val="2612859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37685" y="104058"/>
            <a:ext cx="1379179" cy="523220"/>
          </a:xfrm>
          <a:prstGeom prst="rect">
            <a:avLst/>
          </a:prstGeom>
        </p:spPr>
        <p:txBody>
          <a:bodyPr wrap="none">
            <a:spAutoFit/>
          </a:bodyPr>
          <a:lstStyle/>
          <a:p>
            <a:r>
              <a:rPr lang="pt-PT" sz="1400" b="1" dirty="0"/>
              <a:t>31ª </a:t>
            </a:r>
            <a:r>
              <a:rPr lang="pt-PT" sz="1400" b="1" dirty="0" err="1"/>
              <a:t>JNPFamiliar</a:t>
            </a:r>
            <a:endParaRPr lang="pt-PT" sz="1400" b="1" dirty="0"/>
          </a:p>
          <a:p>
            <a:r>
              <a:rPr lang="pt-PT" sz="1400" b="1" dirty="0"/>
              <a:t>Fátima 28.09.09</a:t>
            </a:r>
          </a:p>
        </p:txBody>
      </p:sp>
      <p:sp>
        <p:nvSpPr>
          <p:cNvPr id="2" name="Rectangle 1"/>
          <p:cNvSpPr/>
          <p:nvPr/>
        </p:nvSpPr>
        <p:spPr>
          <a:xfrm>
            <a:off x="338667" y="1113697"/>
            <a:ext cx="8478197" cy="5016758"/>
          </a:xfrm>
          <a:prstGeom prst="rect">
            <a:avLst/>
          </a:prstGeom>
        </p:spPr>
        <p:txBody>
          <a:bodyPr wrap="square">
            <a:spAutoFit/>
          </a:bodyPr>
          <a:lstStyle/>
          <a:p>
            <a:pPr lvl="0"/>
            <a:r>
              <a:rPr lang="pt-PT" sz="2000" b="1" i="1" u="sng" dirty="0"/>
              <a:t>Testemunhos de perdão e confiança em casal</a:t>
            </a:r>
            <a:r>
              <a:rPr lang="pt-PT" sz="2000" dirty="0"/>
              <a:t>: às vezes parece que “marcamos cada um o seu território”. Temos medo de não marcar desde o início a nossa posição e o que sentimos ser justo. Como se, </a:t>
            </a:r>
            <a:r>
              <a:rPr lang="pt-PT" sz="2000" i="1" dirty="0"/>
              <a:t>se ceder agora não sei onde isto vai parar!</a:t>
            </a:r>
            <a:r>
              <a:rPr lang="pt-PT" sz="2000" dirty="0"/>
              <a:t>;</a:t>
            </a:r>
            <a:endParaRPr lang="en-US" sz="2000" dirty="0"/>
          </a:p>
          <a:p>
            <a:pPr lvl="0"/>
            <a:endParaRPr lang="pt-PT" sz="2000" b="1" dirty="0"/>
          </a:p>
          <a:p>
            <a:pPr lvl="0"/>
            <a:endParaRPr lang="pt-PT" sz="2000" b="1" dirty="0"/>
          </a:p>
          <a:p>
            <a:pPr lvl="0"/>
            <a:r>
              <a:rPr lang="pt-PT" sz="2000" b="1" i="1" u="sng" dirty="0"/>
              <a:t>Autoavaliação em casal</a:t>
            </a:r>
            <a:r>
              <a:rPr lang="pt-PT" sz="2000" dirty="0"/>
              <a:t>: ajudava termos formação nesta área, nomeadamente, o que é realmente importante e como podemos ir avaliando a qualidade da nossa vida em casal e em família”;</a:t>
            </a:r>
          </a:p>
          <a:p>
            <a:pPr lvl="0"/>
            <a:endParaRPr lang="pt-PT" sz="2000" dirty="0"/>
          </a:p>
          <a:p>
            <a:pPr lvl="0"/>
            <a:endParaRPr lang="en-US" sz="2000" dirty="0"/>
          </a:p>
          <a:p>
            <a:pPr lvl="0"/>
            <a:r>
              <a:rPr lang="pt-PT" sz="2000" b="1" i="1" u="sng" dirty="0"/>
              <a:t>Equilíbrio entre trabalho e família</a:t>
            </a:r>
            <a:r>
              <a:rPr lang="pt-PT" sz="2000" dirty="0"/>
              <a:t>: estamos a começar uma família e, geralmente, como pessoas novas, temos que trabalhar muito para ganharmos estabilidade, currículo, etc. mas também temos que investir na nossa relação. Como equilibrar dois mundos que puxam cada um para seu lado e pedem o máximo na mesma fase de vida?;</a:t>
            </a:r>
            <a:endParaRPr lang="en-US" sz="2000" dirty="0"/>
          </a:p>
        </p:txBody>
      </p:sp>
    </p:spTree>
    <p:extLst>
      <p:ext uri="{BB962C8B-B14F-4D97-AF65-F5344CB8AC3E}">
        <p14:creationId xmlns:p14="http://schemas.microsoft.com/office/powerpoint/2010/main" val="2612859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15340" y="104058"/>
            <a:ext cx="1379179" cy="523220"/>
          </a:xfrm>
          <a:prstGeom prst="rect">
            <a:avLst/>
          </a:prstGeom>
        </p:spPr>
        <p:txBody>
          <a:bodyPr wrap="none">
            <a:spAutoFit/>
          </a:bodyPr>
          <a:lstStyle/>
          <a:p>
            <a:r>
              <a:rPr lang="pt-PT" sz="1400" b="1" dirty="0"/>
              <a:t>31ª </a:t>
            </a:r>
            <a:r>
              <a:rPr lang="pt-PT" sz="1400" b="1" dirty="0" err="1"/>
              <a:t>JNPFamiliar</a:t>
            </a:r>
            <a:endParaRPr lang="pt-PT" sz="1400" b="1" dirty="0"/>
          </a:p>
          <a:p>
            <a:r>
              <a:rPr lang="pt-PT" sz="1400" b="1" dirty="0"/>
              <a:t>Fátima 28.09.09</a:t>
            </a:r>
          </a:p>
        </p:txBody>
      </p:sp>
      <p:sp>
        <p:nvSpPr>
          <p:cNvPr id="2" name="Rectangle 1"/>
          <p:cNvSpPr/>
          <p:nvPr/>
        </p:nvSpPr>
        <p:spPr>
          <a:xfrm>
            <a:off x="829733" y="970213"/>
            <a:ext cx="7179734" cy="5016758"/>
          </a:xfrm>
          <a:prstGeom prst="rect">
            <a:avLst/>
          </a:prstGeom>
        </p:spPr>
        <p:txBody>
          <a:bodyPr wrap="square">
            <a:spAutoFit/>
          </a:bodyPr>
          <a:lstStyle/>
          <a:p>
            <a:pPr lvl="0"/>
            <a:r>
              <a:rPr lang="pt-PT" sz="2000" b="1" i="1" u="sng" dirty="0"/>
              <a:t>Acompanhamento espiritual</a:t>
            </a:r>
            <a:r>
              <a:rPr lang="pt-PT" sz="2000" dirty="0"/>
              <a:t>: Hoje em dia casa-se tarde e já com muitos vícios de solteiros, que depois no início do casamento custam a deixar. Neste sentido o acompanhamento espiritual individual (e em casal) pode ser importante, para ajudar a rezar isto, e a ter mais presente que Deus faz parte do nosso casamento, que podemos contar com ele, principalmente nas alturas mais difíceis.</a:t>
            </a:r>
          </a:p>
          <a:p>
            <a:pPr lvl="0"/>
            <a:endParaRPr lang="pt-PT" sz="2000" dirty="0"/>
          </a:p>
          <a:p>
            <a:pPr lvl="0"/>
            <a:endParaRPr lang="en-US" sz="2000" dirty="0"/>
          </a:p>
          <a:p>
            <a:pPr lvl="0"/>
            <a:r>
              <a:rPr lang="pt-PT" sz="2000" b="1" i="1" u="sng" dirty="0"/>
              <a:t>Formação</a:t>
            </a:r>
            <a:r>
              <a:rPr lang="pt-PT" sz="2000" b="1" dirty="0"/>
              <a:t>:</a:t>
            </a:r>
            <a:r>
              <a:rPr lang="pt-PT" sz="2000" dirty="0"/>
              <a:t> Outro dos maiores desafios dos primeiros anos de casados é a comunicação em casal, e por isso a formação neste tópico (e noutros) é muito importante. Que bom que era se houvesse cursos de comunicação oferecidos ou aconselhados pela Igreja. Adicionalmente há muita coisa que podemos aprender com leituras espirituais inspiradoras: poderia haver aconselhamento a este nível ou pequenas bibliotecas acessíveis aos casais novos;</a:t>
            </a:r>
            <a:endParaRPr lang="en-US" sz="2000" dirty="0"/>
          </a:p>
        </p:txBody>
      </p:sp>
    </p:spTree>
    <p:extLst>
      <p:ext uri="{BB962C8B-B14F-4D97-AF65-F5344CB8AC3E}">
        <p14:creationId xmlns:p14="http://schemas.microsoft.com/office/powerpoint/2010/main" val="261285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89210" y="104058"/>
            <a:ext cx="1379179" cy="523220"/>
          </a:xfrm>
          <a:prstGeom prst="rect">
            <a:avLst/>
          </a:prstGeom>
        </p:spPr>
        <p:txBody>
          <a:bodyPr wrap="none">
            <a:spAutoFit/>
          </a:bodyPr>
          <a:lstStyle/>
          <a:p>
            <a:r>
              <a:rPr lang="pt-PT" sz="1400" b="1" dirty="0"/>
              <a:t>31ª </a:t>
            </a:r>
            <a:r>
              <a:rPr lang="pt-PT" sz="1400" b="1" dirty="0" err="1"/>
              <a:t>JNPFamiliar</a:t>
            </a:r>
            <a:endParaRPr lang="pt-PT" sz="1400" b="1" dirty="0"/>
          </a:p>
          <a:p>
            <a:r>
              <a:rPr lang="pt-PT" sz="1400" b="1" dirty="0"/>
              <a:t>Fátima 28.09.09</a:t>
            </a:r>
          </a:p>
        </p:txBody>
      </p:sp>
      <p:sp>
        <p:nvSpPr>
          <p:cNvPr id="2" name="Rectangle 1"/>
          <p:cNvSpPr/>
          <p:nvPr/>
        </p:nvSpPr>
        <p:spPr>
          <a:xfrm>
            <a:off x="643465" y="1124565"/>
            <a:ext cx="7535335" cy="5016758"/>
          </a:xfrm>
          <a:prstGeom prst="rect">
            <a:avLst/>
          </a:prstGeom>
        </p:spPr>
        <p:txBody>
          <a:bodyPr wrap="square">
            <a:spAutoFit/>
          </a:bodyPr>
          <a:lstStyle/>
          <a:p>
            <a:pPr lvl="0"/>
            <a:r>
              <a:rPr lang="pt-PT" sz="2000" b="1" i="1" u="sng" dirty="0"/>
              <a:t>Testemunho e acompanhamento de casais mais experientes</a:t>
            </a:r>
            <a:r>
              <a:rPr lang="pt-PT" sz="2000" b="1" dirty="0"/>
              <a:t>:</a:t>
            </a:r>
            <a:r>
              <a:rPr lang="pt-PT" sz="2000" dirty="0"/>
              <a:t> Aprende-se muito com o testemunho e acompanhamento de outros casais que já passaram pelos mesmos desafios. Seria uma grande mais valia a existência de casais mais experientes disponíveis para falar quando surge uma dificuldade. O facto de serem de fora do grupo dos melhores amigos e da família ajuda a normalizar a situação e a não nos expormos e não criar estigma para quem “pede ajuda”.</a:t>
            </a:r>
          </a:p>
          <a:p>
            <a:pPr lvl="0"/>
            <a:endParaRPr lang="pt-PT" sz="2000" dirty="0"/>
          </a:p>
          <a:p>
            <a:pPr lvl="0"/>
            <a:endParaRPr lang="en-US" sz="2000" dirty="0"/>
          </a:p>
          <a:p>
            <a:pPr lvl="0"/>
            <a:r>
              <a:rPr lang="pt-PT" sz="2000" b="1" i="1" u="sng" dirty="0"/>
              <a:t>Partilha de vida</a:t>
            </a:r>
            <a:r>
              <a:rPr lang="pt-PT" sz="2000" b="1" dirty="0"/>
              <a:t>:</a:t>
            </a:r>
            <a:r>
              <a:rPr lang="pt-PT" sz="2000" dirty="0"/>
              <a:t> do mesmo modo, a participação em grupos com outros casais que estejam a passar pelos mesmos desafios pode ser muito bom, pelo sentido de comunidade e para sairmos de nós próprios, vendo que não estamos sozinhos e passamos pelas mesmas dificuldades, etc. Poderia haver mais oferta, não só de grupos de casais em geral, mas de grupos de casais dirigidos às várias fases de vida em casal</a:t>
            </a:r>
            <a:endParaRPr lang="en-US" sz="2000" dirty="0"/>
          </a:p>
        </p:txBody>
      </p:sp>
    </p:spTree>
    <p:extLst>
      <p:ext uri="{BB962C8B-B14F-4D97-AF65-F5344CB8AC3E}">
        <p14:creationId xmlns:p14="http://schemas.microsoft.com/office/powerpoint/2010/main" val="721726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728133" y="2690336"/>
            <a:ext cx="7145867" cy="1446550"/>
          </a:xfrm>
          <a:prstGeom prst="rect">
            <a:avLst/>
          </a:prstGeom>
        </p:spPr>
        <p:txBody>
          <a:bodyPr wrap="square">
            <a:spAutoFit/>
          </a:bodyPr>
          <a:lstStyle/>
          <a:p>
            <a:pPr lvl="0"/>
            <a:r>
              <a:rPr lang="pt-PT" sz="2200" b="1" i="1" u="sng" dirty="0"/>
              <a:t>Organização da vida em Igreja</a:t>
            </a:r>
            <a:r>
              <a:rPr lang="pt-PT" sz="2200" dirty="0"/>
              <a:t>: ajudava muito que os momentos da vida da igreja fossem inclusivos para famílias, nomeadamente a nível de horários, acessibilidades, simplicidade da mensagem, envolvimento das crianças, etc.;</a:t>
            </a:r>
          </a:p>
        </p:txBody>
      </p:sp>
    </p:spTree>
    <p:extLst>
      <p:ext uri="{BB962C8B-B14F-4D97-AF65-F5344CB8AC3E}">
        <p14:creationId xmlns:p14="http://schemas.microsoft.com/office/powerpoint/2010/main" val="721726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457200" y="1835835"/>
            <a:ext cx="7857067" cy="461665"/>
          </a:xfrm>
          <a:prstGeom prst="rect">
            <a:avLst/>
          </a:prstGeom>
        </p:spPr>
        <p:txBody>
          <a:bodyPr wrap="square">
            <a:spAutoFit/>
          </a:bodyPr>
          <a:lstStyle/>
          <a:p>
            <a:r>
              <a:rPr lang="pt-PT" sz="2400" b="1" dirty="0"/>
              <a:t>5. Que apoio é possível a partir das estruturas eclesiais?</a:t>
            </a:r>
            <a:endParaRPr lang="en-US" sz="2400" dirty="0"/>
          </a:p>
        </p:txBody>
      </p:sp>
      <p:sp>
        <p:nvSpPr>
          <p:cNvPr id="3" name="Rectangle 2"/>
          <p:cNvSpPr/>
          <p:nvPr/>
        </p:nvSpPr>
        <p:spPr>
          <a:xfrm>
            <a:off x="829311" y="3058067"/>
            <a:ext cx="7235950" cy="1785104"/>
          </a:xfrm>
          <a:prstGeom prst="rect">
            <a:avLst/>
          </a:prstGeom>
        </p:spPr>
        <p:txBody>
          <a:bodyPr wrap="none">
            <a:spAutoFit/>
          </a:bodyPr>
          <a:lstStyle/>
          <a:p>
            <a:r>
              <a:rPr lang="pt-PT" sz="2200" b="1" dirty="0"/>
              <a:t>5.1. Conversão de mentalidade: Acolhimento</a:t>
            </a:r>
          </a:p>
          <a:p>
            <a:endParaRPr lang="pt-PT" sz="2200" b="1" dirty="0"/>
          </a:p>
          <a:p>
            <a:r>
              <a:rPr lang="pt-PT" sz="2200" b="1" dirty="0"/>
              <a:t>5.2. Pôr os meios concretos para acompanhar no quotidiano</a:t>
            </a:r>
            <a:endParaRPr lang="en-US" sz="2200" dirty="0"/>
          </a:p>
          <a:p>
            <a:endParaRPr lang="pt-PT" sz="2200" b="1" dirty="0"/>
          </a:p>
          <a:p>
            <a:r>
              <a:rPr lang="pt-PT" sz="2200" b="1" dirty="0"/>
              <a:t>5.3. Meios para acompanhar nas crises</a:t>
            </a:r>
            <a:endParaRPr lang="en-US" sz="2200" dirty="0"/>
          </a:p>
        </p:txBody>
      </p:sp>
    </p:spTree>
    <p:extLst>
      <p:ext uri="{BB962C8B-B14F-4D97-AF65-F5344CB8AC3E}">
        <p14:creationId xmlns:p14="http://schemas.microsoft.com/office/powerpoint/2010/main" val="72172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TextBox 1"/>
          <p:cNvSpPr txBox="1"/>
          <p:nvPr/>
        </p:nvSpPr>
        <p:spPr>
          <a:xfrm>
            <a:off x="492006" y="2223874"/>
            <a:ext cx="7943200" cy="1938992"/>
          </a:xfrm>
          <a:prstGeom prst="rect">
            <a:avLst/>
          </a:prstGeom>
          <a:noFill/>
        </p:spPr>
        <p:txBody>
          <a:bodyPr wrap="none" rtlCol="0">
            <a:spAutoFit/>
          </a:bodyPr>
          <a:lstStyle/>
          <a:p>
            <a:r>
              <a:rPr lang="pt-PT" sz="3200" dirty="0"/>
              <a:t>Duas dificuldades metodológicas:</a:t>
            </a:r>
          </a:p>
          <a:p>
            <a:endParaRPr lang="pt-PT" sz="3200" dirty="0"/>
          </a:p>
          <a:p>
            <a:pPr marL="342900" indent="-342900">
              <a:buAutoNum type="arabicPeriod"/>
            </a:pPr>
            <a:r>
              <a:rPr lang="pt-PT" sz="2800" dirty="0"/>
              <a:t> Definição ou estabelecimento de “primeiros anos” </a:t>
            </a:r>
          </a:p>
          <a:p>
            <a:pPr marL="342900" indent="-342900">
              <a:buFontTx/>
              <a:buAutoNum type="arabicPeriod"/>
            </a:pPr>
            <a:r>
              <a:rPr lang="pt-PT" sz="2800" dirty="0"/>
              <a:t> Conceito, neste contexto, de “vida matrimonial”</a:t>
            </a:r>
          </a:p>
        </p:txBody>
      </p:sp>
    </p:spTree>
    <p:extLst>
      <p:ext uri="{BB962C8B-B14F-4D97-AF65-F5344CB8AC3E}">
        <p14:creationId xmlns:p14="http://schemas.microsoft.com/office/powerpoint/2010/main" val="2612859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98284" y="247135"/>
            <a:ext cx="1549823" cy="584776"/>
          </a:xfrm>
          <a:prstGeom prst="rect">
            <a:avLst/>
          </a:prstGeom>
        </p:spPr>
        <p:txBody>
          <a:bodyPr wrap="none">
            <a:spAutoFit/>
          </a:bodyPr>
          <a:lstStyle/>
          <a:p>
            <a:r>
              <a:rPr lang="pt-PT" sz="1600" b="1" dirty="0"/>
              <a:t>31ª </a:t>
            </a:r>
            <a:r>
              <a:rPr lang="pt-PT" sz="1600" b="1" dirty="0" err="1"/>
              <a:t>JNPFamiliar</a:t>
            </a:r>
            <a:endParaRPr lang="pt-PT" sz="1600" b="1" dirty="0"/>
          </a:p>
          <a:p>
            <a:r>
              <a:rPr lang="pt-PT" sz="1600" b="1" dirty="0"/>
              <a:t>Fátima 28.09.09</a:t>
            </a:r>
          </a:p>
        </p:txBody>
      </p:sp>
      <p:sp>
        <p:nvSpPr>
          <p:cNvPr id="2" name="Rectangle 1"/>
          <p:cNvSpPr/>
          <p:nvPr/>
        </p:nvSpPr>
        <p:spPr>
          <a:xfrm>
            <a:off x="355599" y="2111319"/>
            <a:ext cx="8195733" cy="2796150"/>
          </a:xfrm>
          <a:prstGeom prst="rect">
            <a:avLst/>
          </a:prstGeom>
        </p:spPr>
        <p:txBody>
          <a:bodyPr wrap="square">
            <a:spAutoFit/>
          </a:bodyPr>
          <a:lstStyle/>
          <a:p>
            <a:pPr>
              <a:lnSpc>
                <a:spcPct val="120000"/>
              </a:lnSpc>
            </a:pPr>
            <a:r>
              <a:rPr lang="pt-PT" sz="2100" dirty="0"/>
              <a:t>Recordando que o tempo é superior ao espaço, quero reiterar que nem todas as discussões doutrinais, morais ou pastorais devem ser resolvidas através de intervenções </a:t>
            </a:r>
            <a:r>
              <a:rPr lang="pt-PT" sz="2100" dirty="0" err="1"/>
              <a:t>magisteriais</a:t>
            </a:r>
            <a:r>
              <a:rPr lang="pt-PT" sz="2100" dirty="0"/>
              <a:t>. (...) em cada país ou região, é possível buscar soluções mais inculturadas, atentas às tradições e aos desafios locais. De facto, «as culturas são muito diferentes entre si e cada princípio geral (...), se quiser ser observado e aplicado, precisa de ser inculturado» (AL 3).</a:t>
            </a:r>
            <a:endParaRPr lang="en-US" sz="2100" dirty="0"/>
          </a:p>
        </p:txBody>
      </p:sp>
    </p:spTree>
    <p:extLst>
      <p:ext uri="{BB962C8B-B14F-4D97-AF65-F5344CB8AC3E}">
        <p14:creationId xmlns:p14="http://schemas.microsoft.com/office/powerpoint/2010/main" val="721726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474133" y="1795902"/>
            <a:ext cx="8144934" cy="523220"/>
          </a:xfrm>
          <a:prstGeom prst="rect">
            <a:avLst/>
          </a:prstGeom>
        </p:spPr>
        <p:txBody>
          <a:bodyPr wrap="square">
            <a:spAutoFit/>
          </a:bodyPr>
          <a:lstStyle/>
          <a:p>
            <a:r>
              <a:rPr lang="pt-PT" sz="2800" b="1" dirty="0"/>
              <a:t>I	</a:t>
            </a:r>
            <a:r>
              <a:rPr lang="pt-PT" sz="2800" b="1" u="sng" dirty="0"/>
              <a:t>A relação no casal: alguns aspetos a sublinhar</a:t>
            </a:r>
            <a:endParaRPr lang="en-US" sz="2800" dirty="0"/>
          </a:p>
        </p:txBody>
      </p:sp>
      <p:sp>
        <p:nvSpPr>
          <p:cNvPr id="3" name="Rectangle 2"/>
          <p:cNvSpPr/>
          <p:nvPr/>
        </p:nvSpPr>
        <p:spPr>
          <a:xfrm>
            <a:off x="592684" y="3105835"/>
            <a:ext cx="7789316" cy="2215991"/>
          </a:xfrm>
          <a:prstGeom prst="rect">
            <a:avLst/>
          </a:prstGeom>
        </p:spPr>
        <p:txBody>
          <a:bodyPr wrap="square">
            <a:spAutoFit/>
          </a:bodyPr>
          <a:lstStyle/>
          <a:p>
            <a:pPr marL="342900" indent="-342900">
              <a:buAutoNum type="arabicPeriod"/>
            </a:pPr>
            <a:r>
              <a:rPr lang="pt-PT" sz="2400" b="1" dirty="0"/>
              <a:t>O dia do casamento: chegada a um ponto de partida</a:t>
            </a:r>
          </a:p>
          <a:p>
            <a:pPr marL="342900" indent="-342900">
              <a:buAutoNum type="arabicPeriod"/>
            </a:pPr>
            <a:endParaRPr lang="pt-PT" sz="2400" b="1" dirty="0"/>
          </a:p>
          <a:p>
            <a:pPr marL="342900" indent="-342900">
              <a:buFontTx/>
              <a:buAutoNum type="arabicPeriod"/>
            </a:pPr>
            <a:r>
              <a:rPr lang="pt-PT" sz="2400" b="1" dirty="0"/>
              <a:t> Amar não é gostar: é essencial a verdadeira liberdade</a:t>
            </a:r>
            <a:endParaRPr lang="en-US" sz="2400" dirty="0"/>
          </a:p>
          <a:p>
            <a:endParaRPr lang="pt-PT" sz="2400" b="1" dirty="0"/>
          </a:p>
          <a:p>
            <a:pPr marL="342900" indent="-342900">
              <a:buFontTx/>
              <a:buAutoNum type="arabicPeriod"/>
            </a:pPr>
            <a:r>
              <a:rPr lang="pt-PT" sz="2400" b="1" dirty="0"/>
              <a:t>Comunicação: principal fator humano na relação </a:t>
            </a:r>
            <a:endParaRPr lang="en-US" sz="2400" dirty="0"/>
          </a:p>
          <a:p>
            <a:pPr marL="342900" indent="-342900">
              <a:buAutoNum type="arabicPeriod"/>
            </a:pPr>
            <a:endParaRPr lang="en-US" dirty="0"/>
          </a:p>
        </p:txBody>
      </p:sp>
    </p:spTree>
    <p:extLst>
      <p:ext uri="{BB962C8B-B14F-4D97-AF65-F5344CB8AC3E}">
        <p14:creationId xmlns:p14="http://schemas.microsoft.com/office/powerpoint/2010/main" val="2612859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677333" y="3105835"/>
            <a:ext cx="7298267" cy="461665"/>
          </a:xfrm>
          <a:prstGeom prst="rect">
            <a:avLst/>
          </a:prstGeom>
        </p:spPr>
        <p:txBody>
          <a:bodyPr wrap="square">
            <a:spAutoFit/>
          </a:bodyPr>
          <a:lstStyle/>
          <a:p>
            <a:pPr marL="342900" indent="-342900">
              <a:buAutoNum type="arabicPeriod"/>
            </a:pPr>
            <a:r>
              <a:rPr lang="pt-PT" sz="2400" b="1" dirty="0"/>
              <a:t>O dia do casamento: chegada a um ponto de partida</a:t>
            </a:r>
          </a:p>
        </p:txBody>
      </p:sp>
    </p:spTree>
    <p:extLst>
      <p:ext uri="{BB962C8B-B14F-4D97-AF65-F5344CB8AC3E}">
        <p14:creationId xmlns:p14="http://schemas.microsoft.com/office/powerpoint/2010/main" val="261285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338666" y="1834321"/>
            <a:ext cx="8478197" cy="3170099"/>
          </a:xfrm>
          <a:prstGeom prst="rect">
            <a:avLst/>
          </a:prstGeom>
        </p:spPr>
        <p:txBody>
          <a:bodyPr wrap="square">
            <a:spAutoFit/>
          </a:bodyPr>
          <a:lstStyle/>
          <a:p>
            <a:r>
              <a:rPr lang="pt-PT" sz="2000" b="1" u="sng" dirty="0"/>
              <a:t>um projeto de vida familiar</a:t>
            </a:r>
            <a:r>
              <a:rPr lang="pt-PT" sz="2000" dirty="0"/>
              <a:t>: princípios orientadores, valores “inegociáveis”, prioridades e metas a alcançar enquanto família;  </a:t>
            </a:r>
            <a:endParaRPr lang="en-US" sz="2000" dirty="0"/>
          </a:p>
          <a:p>
            <a:r>
              <a:rPr lang="pt-PT" sz="2000" b="1" u="sng" dirty="0"/>
              <a:t>uma metodologia</a:t>
            </a:r>
            <a:r>
              <a:rPr lang="pt-PT" sz="2000" dirty="0"/>
              <a:t> para uma maior maturidade familiar: momentos de paragem para avaliar e lançar para o futuro. Só assim é possível “detetar os sinais de perigo que poderá apresentar a relação, para se encontrar os meios que permitam enfrentá-los com bom êxito” (AL 210);  </a:t>
            </a:r>
            <a:endParaRPr lang="en-US" sz="2000" dirty="0"/>
          </a:p>
          <a:p>
            <a:r>
              <a:rPr lang="pt-PT" sz="2000" b="1" u="sng" dirty="0"/>
              <a:t>“estratégias”</a:t>
            </a:r>
            <a:r>
              <a:rPr lang="pt-PT" sz="2000" dirty="0"/>
              <a:t> de gestão e superação de conflitos: que atitudes tomar, a quem recorrer.</a:t>
            </a:r>
            <a:endParaRPr lang="en-US" sz="2000" dirty="0"/>
          </a:p>
        </p:txBody>
      </p:sp>
    </p:spTree>
    <p:extLst>
      <p:ext uri="{BB962C8B-B14F-4D97-AF65-F5344CB8AC3E}">
        <p14:creationId xmlns:p14="http://schemas.microsoft.com/office/powerpoint/2010/main" val="261285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338667" y="1161465"/>
            <a:ext cx="8478197" cy="5447645"/>
          </a:xfrm>
          <a:prstGeom prst="rect">
            <a:avLst/>
          </a:prstGeom>
        </p:spPr>
        <p:txBody>
          <a:bodyPr wrap="square">
            <a:spAutoFit/>
          </a:bodyPr>
          <a:lstStyle/>
          <a:p>
            <a:r>
              <a:rPr lang="pt-PT" sz="2200" dirty="0"/>
              <a:t>Resumindo, neste primeiro ponto, é necessário que o acompanhamento aos casais nos primeiros anos de vida matrimonial os leve a:</a:t>
            </a:r>
            <a:endParaRPr lang="en-US" sz="2200" dirty="0"/>
          </a:p>
          <a:p>
            <a:pPr lvl="0"/>
            <a:endParaRPr lang="pt-PT" sz="2200" dirty="0"/>
          </a:p>
          <a:p>
            <a:pPr marL="342900" lvl="0" indent="-342900">
              <a:buFont typeface="Arial"/>
              <a:buChar char="•"/>
            </a:pPr>
            <a:r>
              <a:rPr lang="pt-PT" sz="2200" dirty="0"/>
              <a:t>reconhecerem e assumirem com alegria (ainda que com dificuldades) que o sonho tem que dar lugar à realidade;</a:t>
            </a:r>
            <a:br>
              <a:rPr lang="pt-PT" sz="2200" dirty="0"/>
            </a:br>
            <a:endParaRPr lang="pt-PT" sz="2200" dirty="0"/>
          </a:p>
          <a:p>
            <a:pPr marL="342900" lvl="0" indent="-342900">
              <a:buFont typeface="Arial"/>
              <a:buChar char="•"/>
            </a:pPr>
            <a:r>
              <a:rPr lang="pt-PT" sz="2200" dirty="0"/>
              <a:t>que a realidade é um convite, não a abandonar o sonho, mas a refazer o projeto;</a:t>
            </a:r>
            <a:br>
              <a:rPr lang="pt-PT" sz="2200" dirty="0"/>
            </a:br>
            <a:endParaRPr lang="en-US" sz="2200" dirty="0"/>
          </a:p>
          <a:p>
            <a:pPr marL="342900" lvl="0" indent="-342900">
              <a:buFont typeface="Arial"/>
              <a:buChar char="•"/>
            </a:pPr>
            <a:r>
              <a:rPr lang="pt-PT" sz="2200" dirty="0"/>
              <a:t>que o casamento é realmente uma construção a dois, que requer renúncia e luto, mas que dá origem a algo ainda mais bonito do que o sonho pessoal de cada um;</a:t>
            </a:r>
            <a:br>
              <a:rPr lang="pt-PT" sz="2200" dirty="0"/>
            </a:br>
            <a:endParaRPr lang="en-US" sz="2200" dirty="0"/>
          </a:p>
          <a:p>
            <a:pPr marL="342900" lvl="0" indent="-342900">
              <a:buFont typeface="Arial"/>
              <a:buChar char="•"/>
            </a:pPr>
            <a:r>
              <a:rPr lang="pt-PT" sz="2200" dirty="0"/>
              <a:t>que esse percurso requer opções de fundo (princípios e valores) e decisões práticas (metodologias, metas e “estratégias SOS”)</a:t>
            </a:r>
            <a:endParaRPr lang="en-US" sz="2200" dirty="0"/>
          </a:p>
          <a:p>
            <a:endParaRPr lang="en-US" dirty="0"/>
          </a:p>
        </p:txBody>
      </p:sp>
    </p:spTree>
    <p:extLst>
      <p:ext uri="{BB962C8B-B14F-4D97-AF65-F5344CB8AC3E}">
        <p14:creationId xmlns:p14="http://schemas.microsoft.com/office/powerpoint/2010/main" val="2612859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846667" y="3105835"/>
            <a:ext cx="7281333" cy="461665"/>
          </a:xfrm>
          <a:prstGeom prst="rect">
            <a:avLst/>
          </a:prstGeom>
        </p:spPr>
        <p:txBody>
          <a:bodyPr wrap="square">
            <a:spAutoFit/>
          </a:bodyPr>
          <a:lstStyle/>
          <a:p>
            <a:pPr algn="ctr"/>
            <a:r>
              <a:rPr lang="pt-PT" sz="2200" b="1" dirty="0"/>
              <a:t>2</a:t>
            </a:r>
            <a:r>
              <a:rPr lang="pt-PT" sz="2400" b="1" dirty="0"/>
              <a:t>. Amar não é gostar: é essencial a verdadeira liberdade</a:t>
            </a:r>
            <a:endParaRPr lang="en-US" sz="2400" dirty="0"/>
          </a:p>
        </p:txBody>
      </p:sp>
    </p:spTree>
    <p:extLst>
      <p:ext uri="{BB962C8B-B14F-4D97-AF65-F5344CB8AC3E}">
        <p14:creationId xmlns:p14="http://schemas.microsoft.com/office/powerpoint/2010/main" val="261285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304800" y="1582341"/>
            <a:ext cx="8512064" cy="4154983"/>
          </a:xfrm>
          <a:prstGeom prst="rect">
            <a:avLst/>
          </a:prstGeom>
        </p:spPr>
        <p:txBody>
          <a:bodyPr wrap="square">
            <a:spAutoFit/>
          </a:bodyPr>
          <a:lstStyle/>
          <a:p>
            <a:r>
              <a:rPr lang="pt-PT" sz="2200" dirty="0"/>
              <a:t>Resumindo, neste segundo ponto, é necessário que o acompanhamento aos casais nos primeiros anos de vida matrimonial os leve a:</a:t>
            </a:r>
          </a:p>
          <a:p>
            <a:endParaRPr lang="en-US" sz="2200" dirty="0"/>
          </a:p>
          <a:p>
            <a:pPr marL="285750" lvl="0" indent="-285750">
              <a:buFont typeface="Arial"/>
              <a:buChar char="•"/>
            </a:pPr>
            <a:r>
              <a:rPr lang="pt-PT" sz="2200" dirty="0"/>
              <a:t>aprenderem a reconhecer em que fase da relação que se encontram;</a:t>
            </a:r>
            <a:br>
              <a:rPr lang="pt-PT" sz="2200" dirty="0"/>
            </a:br>
            <a:endParaRPr lang="en-US" sz="2200" dirty="0"/>
          </a:p>
          <a:p>
            <a:pPr marL="285750" lvl="0" indent="-285750">
              <a:buFont typeface="Arial"/>
              <a:buChar char="•"/>
            </a:pPr>
            <a:r>
              <a:rPr lang="pt-PT" sz="2200" dirty="0"/>
              <a:t>caminharem na direção do auto-descentramento;</a:t>
            </a:r>
            <a:br>
              <a:rPr lang="pt-PT" sz="2200" dirty="0"/>
            </a:br>
            <a:endParaRPr lang="en-US" sz="2200" dirty="0"/>
          </a:p>
          <a:p>
            <a:pPr marL="285750" lvl="0" indent="-285750">
              <a:buFont typeface="Arial"/>
              <a:buChar char="•"/>
            </a:pPr>
            <a:r>
              <a:rPr lang="pt-PT" sz="2200" dirty="0"/>
              <a:t>saberem dar nomes aos sentimentos e implementar o exercício da vontade e da decisão de amar, mesmo contra o gostar;</a:t>
            </a:r>
            <a:br>
              <a:rPr lang="pt-PT" sz="2200" dirty="0"/>
            </a:br>
            <a:endParaRPr lang="pt-PT" sz="2200" dirty="0"/>
          </a:p>
          <a:p>
            <a:pPr marL="285750" lvl="0" indent="-285750">
              <a:buFont typeface="Arial"/>
              <a:buChar char="•"/>
            </a:pPr>
            <a:r>
              <a:rPr lang="pt-PT" sz="2200" dirty="0"/>
              <a:t>assumirem que a verdadeira liberdade do “sim” que disseram se revela na fidelidade quotidiana ao compromisso assumido.</a:t>
            </a:r>
            <a:endParaRPr lang="en-US" sz="2200" dirty="0"/>
          </a:p>
        </p:txBody>
      </p:sp>
    </p:spTree>
    <p:extLst>
      <p:ext uri="{BB962C8B-B14F-4D97-AF65-F5344CB8AC3E}">
        <p14:creationId xmlns:p14="http://schemas.microsoft.com/office/powerpoint/2010/main" val="2612859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5751" y="365668"/>
            <a:ext cx="1891113" cy="707886"/>
          </a:xfrm>
          <a:prstGeom prst="rect">
            <a:avLst/>
          </a:prstGeom>
        </p:spPr>
        <p:txBody>
          <a:bodyPr wrap="none">
            <a:spAutoFit/>
          </a:bodyPr>
          <a:lstStyle/>
          <a:p>
            <a:r>
              <a:rPr lang="pt-PT" sz="2000" b="1" dirty="0"/>
              <a:t>31ª </a:t>
            </a:r>
            <a:r>
              <a:rPr lang="pt-PT" sz="2000" b="1" dirty="0" err="1"/>
              <a:t>JNPFamiliar</a:t>
            </a:r>
            <a:endParaRPr lang="pt-PT" sz="2000" b="1" dirty="0"/>
          </a:p>
          <a:p>
            <a:r>
              <a:rPr lang="pt-PT" sz="2000" b="1" dirty="0"/>
              <a:t>Fátima 28.09.09</a:t>
            </a:r>
          </a:p>
        </p:txBody>
      </p:sp>
      <p:sp>
        <p:nvSpPr>
          <p:cNvPr id="2" name="Rectangle 1"/>
          <p:cNvSpPr/>
          <p:nvPr/>
        </p:nvSpPr>
        <p:spPr>
          <a:xfrm>
            <a:off x="880534" y="3105835"/>
            <a:ext cx="6925734" cy="461665"/>
          </a:xfrm>
          <a:prstGeom prst="rect">
            <a:avLst/>
          </a:prstGeom>
        </p:spPr>
        <p:txBody>
          <a:bodyPr wrap="square">
            <a:spAutoFit/>
          </a:bodyPr>
          <a:lstStyle/>
          <a:p>
            <a:pPr algn="ctr"/>
            <a:r>
              <a:rPr lang="pt-PT" sz="2400" b="1" dirty="0"/>
              <a:t>3.  Comunicação: principal fator humano na relação </a:t>
            </a:r>
            <a:endParaRPr lang="en-US" sz="2400" dirty="0"/>
          </a:p>
        </p:txBody>
      </p:sp>
    </p:spTree>
    <p:extLst>
      <p:ext uri="{BB962C8B-B14F-4D97-AF65-F5344CB8AC3E}">
        <p14:creationId xmlns:p14="http://schemas.microsoft.com/office/powerpoint/2010/main" val="2612859797"/>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67</TotalTime>
  <Words>1066</Words>
  <Application>Microsoft Office PowerPoint</Application>
  <PresentationFormat>Apresentação no Ecrã (4:3)</PresentationFormat>
  <Paragraphs>107</Paragraphs>
  <Slides>20</Slides>
  <Notes>0</Notes>
  <HiddenSlides>0</HiddenSlides>
  <MMClips>0</MMClips>
  <ScaleCrop>false</ScaleCrop>
  <HeadingPairs>
    <vt:vector size="6" baseType="variant">
      <vt:variant>
        <vt:lpstr>Tipos de letra usados</vt:lpstr>
      </vt:variant>
      <vt:variant>
        <vt:i4>2</vt:i4>
      </vt:variant>
      <vt:variant>
        <vt:lpstr>Tema</vt:lpstr>
      </vt:variant>
      <vt:variant>
        <vt:i4>1</vt:i4>
      </vt:variant>
      <vt:variant>
        <vt:lpstr>Títulos dos diapositivos</vt:lpstr>
      </vt:variant>
      <vt:variant>
        <vt:i4>20</vt:i4>
      </vt:variant>
    </vt:vector>
  </HeadingPairs>
  <TitlesOfParts>
    <vt:vector size="23" baseType="lpstr">
      <vt:lpstr>Arial</vt:lpstr>
      <vt:lpstr>Calibri</vt:lpstr>
      <vt:lpstr> Black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Miguel Almeida</dc:creator>
  <cp:lastModifiedBy>Manuel Marques</cp:lastModifiedBy>
  <cp:revision>8</cp:revision>
  <dcterms:created xsi:type="dcterms:W3CDTF">2019-09-27T09:32:11Z</dcterms:created>
  <dcterms:modified xsi:type="dcterms:W3CDTF">2019-09-28T08:50:12Z</dcterms:modified>
</cp:coreProperties>
</file>